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94" r:id="rId2"/>
    <p:sldId id="295" r:id="rId3"/>
    <p:sldId id="258" r:id="rId4"/>
    <p:sldId id="259" r:id="rId5"/>
    <p:sldId id="260" r:id="rId6"/>
    <p:sldId id="290" r:id="rId7"/>
    <p:sldId id="262" r:id="rId8"/>
    <p:sldId id="292" r:id="rId9"/>
    <p:sldId id="286" r:id="rId10"/>
    <p:sldId id="265" r:id="rId11"/>
    <p:sldId id="266" r:id="rId12"/>
    <p:sldId id="267" r:id="rId13"/>
    <p:sldId id="268" r:id="rId14"/>
    <p:sldId id="270" r:id="rId15"/>
    <p:sldId id="269" r:id="rId16"/>
    <p:sldId id="293" r:id="rId17"/>
    <p:sldId id="272" r:id="rId18"/>
    <p:sldId id="264" r:id="rId19"/>
    <p:sldId id="273" r:id="rId20"/>
    <p:sldId id="299" r:id="rId21"/>
    <p:sldId id="282" r:id="rId22"/>
    <p:sldId id="288" r:id="rId23"/>
    <p:sldId id="289" r:id="rId24"/>
    <p:sldId id="277" r:id="rId25"/>
    <p:sldId id="298" r:id="rId26"/>
    <p:sldId id="296" r:id="rId27"/>
    <p:sldId id="297" r:id="rId28"/>
  </p:sldIdLst>
  <p:sldSz cx="18288000" cy="10287000"/>
  <p:notesSz cx="10287000" cy="18288000"/>
  <p:embeddedFontLst>
    <p:embeddedFont>
      <p:font typeface="G마켓 산스 Bold" panose="02000000000000000000" pitchFamily="50" charset="-127"/>
      <p:regular r:id="rId30"/>
    </p:embeddedFont>
    <p:embeddedFont>
      <p:font typeface="G마켓 산스 Medium" panose="02000000000000000000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hrd" initials="s" lastIdx="3" clrIdx="0">
    <p:extLst>
      <p:ext uri="{19B8F6BF-5375-455C-9EA6-DF929625EA0E}">
        <p15:presenceInfo xmlns:p15="http://schemas.microsoft.com/office/powerpoint/2012/main" userId="smh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CAC"/>
    <a:srgbClr val="3343A8"/>
    <a:srgbClr val="00C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5580" autoAdjust="0"/>
  </p:normalViewPr>
  <p:slideViewPr>
    <p:cSldViewPr>
      <p:cViewPr>
        <p:scale>
          <a:sx n="66" d="100"/>
          <a:sy n="66" d="100"/>
        </p:scale>
        <p:origin x="98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DABAD-C712-49E1-B9FA-C5091310526A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1270D-1F20-41A3-8791-6939FCF60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65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 자료 조사 시 참고문헌 목록이 본문에만 있거나 목록을 제공해도 </a:t>
            </a:r>
            <a:r>
              <a:rPr lang="ko-KR" altLang="en-US" dirty="0" err="1"/>
              <a:t>하이퍼</a:t>
            </a:r>
            <a:r>
              <a:rPr lang="ko-KR" altLang="en-US" dirty="0"/>
              <a:t> 링크 기능 없음</a:t>
            </a:r>
            <a:endParaRPr lang="en-US" altLang="ko-KR" dirty="0"/>
          </a:p>
          <a:p>
            <a:r>
              <a:rPr lang="ko-KR" altLang="en-US" dirty="0" err="1"/>
              <a:t>하이퍼</a:t>
            </a:r>
            <a:r>
              <a:rPr lang="ko-KR" altLang="en-US" dirty="0"/>
              <a:t> 링크 이용 시 많은 수의 팝업 발생 </a:t>
            </a:r>
            <a:r>
              <a:rPr lang="en-US" altLang="ko-KR" dirty="0"/>
              <a:t>-&gt; </a:t>
            </a:r>
            <a:r>
              <a:rPr lang="ko-KR" altLang="en-US" dirty="0"/>
              <a:t>논문간의 관계 파악이 어려움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=&gt;</a:t>
            </a:r>
            <a:r>
              <a:rPr lang="ko-KR" altLang="en-US" dirty="0"/>
              <a:t>참고문헌 목록과 하이퍼링크 기능 제공 </a:t>
            </a:r>
            <a:r>
              <a:rPr lang="en-US" altLang="ko-KR" dirty="0"/>
              <a:t>-&gt;</a:t>
            </a:r>
            <a:r>
              <a:rPr lang="ko-KR" altLang="en-US" dirty="0"/>
              <a:t> 하이퍼링크는 단일 페이지 내에서만 작동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86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Ajax </a:t>
            </a:r>
            <a:r>
              <a:rPr lang="ko-KR" altLang="en-US" dirty="0"/>
              <a:t>데이터 설명 </a:t>
            </a:r>
            <a:r>
              <a:rPr lang="en-US" altLang="ko-KR" dirty="0"/>
              <a:t>– </a:t>
            </a:r>
            <a:r>
              <a:rPr lang="en-US" altLang="ko-KR" dirty="0" err="1"/>
              <a:t>ajaxCall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385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5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878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59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982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1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배경지식 </a:t>
            </a:r>
            <a:r>
              <a:rPr lang="en-US" altLang="ko-KR" dirty="0"/>
              <a:t>: </a:t>
            </a:r>
            <a:r>
              <a:rPr lang="ko-KR" altLang="en-US" dirty="0"/>
              <a:t>웹 기술 </a:t>
            </a:r>
            <a:r>
              <a:rPr lang="en-US" altLang="ko-KR" dirty="0"/>
              <a:t>+ </a:t>
            </a:r>
            <a:r>
              <a:rPr lang="en-US" altLang="ko-KR" dirty="0" err="1"/>
              <a:t>nodejs</a:t>
            </a:r>
            <a:r>
              <a:rPr lang="en-US" altLang="ko-KR" dirty="0"/>
              <a:t> + </a:t>
            </a:r>
            <a:r>
              <a:rPr lang="en-US" altLang="ko-KR" dirty="0" err="1"/>
              <a:t>sql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추가 기술 조사 </a:t>
            </a:r>
            <a:r>
              <a:rPr lang="en-US" altLang="ko-KR" dirty="0"/>
              <a:t>: PYTHON CYTOSCAPE.JS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42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2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북마크 생성되는 부분까지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662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6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600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크롤링 데이터 설명 </a:t>
            </a:r>
            <a:r>
              <a:rPr lang="en-US" altLang="ko-KR" dirty="0"/>
              <a:t>– </a:t>
            </a:r>
            <a:r>
              <a:rPr lang="ko-KR" altLang="en-US" dirty="0"/>
              <a:t>네이버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1270D-1F20-41A3-8791-6939FCF607A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12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0.png"/><Relationship Id="rId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9.png"/><Relationship Id="rId10" Type="http://schemas.openxmlformats.org/officeDocument/2006/relationships/image" Target="../media/image33.png"/><Relationship Id="rId4" Type="http://schemas.openxmlformats.org/officeDocument/2006/relationships/image" Target="../media/image41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8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43B27E-BA52-467F-B7A5-18F6D1EF4746}"/>
              </a:ext>
            </a:extLst>
          </p:cNvPr>
          <p:cNvSpPr/>
          <p:nvPr/>
        </p:nvSpPr>
        <p:spPr>
          <a:xfrm rot="21159278">
            <a:off x="4455720" y="3525224"/>
            <a:ext cx="9549768" cy="3236551"/>
          </a:xfrm>
          <a:prstGeom prst="rect">
            <a:avLst/>
          </a:prstGeom>
          <a:solidFill>
            <a:srgbClr val="3444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5562600" y="2417439"/>
            <a:ext cx="10264932" cy="39146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800" kern="0" spc="-700" dirty="0">
                <a:latin typeface="G마켓 산스 Bold"/>
                <a:cs typeface="G마켓 산스 Bold" pitchFamily="34" charset="0"/>
              </a:rPr>
              <a:t>Web </a:t>
            </a:r>
            <a:r>
              <a:rPr lang="en-US" sz="8800" kern="0" spc="-700" dirty="0" err="1">
                <a:latin typeface="G마켓 산스 Bold"/>
                <a:cs typeface="G마켓 산스 Bold" pitchFamily="34" charset="0"/>
              </a:rPr>
              <a:t>기반</a:t>
            </a:r>
            <a:endParaRPr lang="en-US" sz="8800" kern="0" spc="-700" dirty="0">
              <a:latin typeface="G마켓 산스 Bold"/>
              <a:cs typeface="G마켓 산스 Bold" pitchFamily="34" charset="0"/>
            </a:endParaRPr>
          </a:p>
          <a:p>
            <a:pPr algn="just"/>
            <a:r>
              <a:rPr lang="en-US" sz="8800" kern="0" spc="-700" dirty="0" err="1">
                <a:latin typeface="G마켓 산스 Bold"/>
                <a:cs typeface="G마켓 산스 Bold" pitchFamily="34" charset="0"/>
              </a:rPr>
              <a:t>참고문헌</a:t>
            </a:r>
            <a:endParaRPr lang="en-US" sz="8800" kern="0" spc="-700" dirty="0">
              <a:latin typeface="G마켓 산스 Bold"/>
              <a:cs typeface="G마켓 산스 Bold" pitchFamily="34" charset="0"/>
            </a:endParaRPr>
          </a:p>
          <a:p>
            <a:pPr algn="just"/>
            <a:r>
              <a:rPr lang="en-US" sz="8800" kern="0" spc="-700" dirty="0" err="1">
                <a:latin typeface="G마켓 산스 Bold"/>
                <a:cs typeface="G마켓 산스 Bold" pitchFamily="34" charset="0"/>
              </a:rPr>
              <a:t>트리제공</a:t>
            </a:r>
            <a:r>
              <a:rPr lang="en-US" sz="8800" kern="0" spc="-700" dirty="0">
                <a:latin typeface="G마켓 산스 Bold"/>
                <a:cs typeface="G마켓 산스 Bold" pitchFamily="34" charset="0"/>
              </a:rPr>
              <a:t> </a:t>
            </a:r>
            <a:r>
              <a:rPr lang="en-US" sz="8800" kern="0" spc="-700" dirty="0" err="1">
                <a:latin typeface="G마켓 산스 Bold"/>
                <a:cs typeface="G마켓 산스 Bold" pitchFamily="34" charset="0"/>
              </a:rPr>
              <a:t>서비스</a:t>
            </a:r>
            <a:endParaRPr lang="en-US" sz="1400" dirty="0">
              <a:latin typeface="G마켓 산스 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15200" y="6973154"/>
            <a:ext cx="4248407" cy="8964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16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6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30A86F80-5318-4771-AAD3-4BE2FFF2929E}"/>
              </a:ext>
            </a:extLst>
          </p:cNvPr>
          <p:cNvGrpSpPr/>
          <p:nvPr/>
        </p:nvGrpSpPr>
        <p:grpSpPr>
          <a:xfrm>
            <a:off x="12930923" y="2394917"/>
            <a:ext cx="4947444" cy="986927"/>
            <a:chOff x="5556" y="2394915"/>
            <a:chExt cx="4947444" cy="986927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414762A-073D-4681-8C05-BFE9EC20BD08}"/>
                </a:ext>
              </a:extLst>
            </p:cNvPr>
            <p:cNvGrpSpPr/>
            <p:nvPr/>
          </p:nvGrpSpPr>
          <p:grpSpPr>
            <a:xfrm>
              <a:off x="5556" y="2394915"/>
              <a:ext cx="4947444" cy="986927"/>
              <a:chOff x="1464533" y="-1017228"/>
              <a:chExt cx="4947444" cy="986927"/>
            </a:xfrm>
          </p:grpSpPr>
          <p:sp>
            <p:nvSpPr>
              <p:cNvPr id="124" name="화살표: 오각형 123">
                <a:extLst>
                  <a:ext uri="{FF2B5EF4-FFF2-40B4-BE49-F238E27FC236}">
                    <a16:creationId xmlns:a16="http://schemas.microsoft.com/office/drawing/2014/main" id="{4536E303-EC11-48D1-B9A4-C06229491938}"/>
                  </a:ext>
                </a:extLst>
              </p:cNvPr>
              <p:cNvSpPr/>
              <p:nvPr/>
            </p:nvSpPr>
            <p:spPr>
              <a:xfrm>
                <a:off x="1464533" y="-1013060"/>
                <a:ext cx="4852737" cy="982759"/>
              </a:xfrm>
              <a:prstGeom prst="homePlate">
                <a:avLst/>
              </a:prstGeom>
              <a:solidFill>
                <a:srgbClr val="33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5" name="화살표: 갈매기형 수장 124">
                <a:extLst>
                  <a:ext uri="{FF2B5EF4-FFF2-40B4-BE49-F238E27FC236}">
                    <a16:creationId xmlns:a16="http://schemas.microsoft.com/office/drawing/2014/main" id="{92DB93C0-E975-4BBE-B4EB-98D85AB67135}"/>
                  </a:ext>
                </a:extLst>
              </p:cNvPr>
              <p:cNvSpPr/>
              <p:nvPr/>
            </p:nvSpPr>
            <p:spPr>
              <a:xfrm>
                <a:off x="5825034" y="-1017228"/>
                <a:ext cx="586943" cy="982758"/>
              </a:xfrm>
              <a:prstGeom prst="chevron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3" name="화살표: 갈매기형 수장 122">
              <a:extLst>
                <a:ext uri="{FF2B5EF4-FFF2-40B4-BE49-F238E27FC236}">
                  <a16:creationId xmlns:a16="http://schemas.microsoft.com/office/drawing/2014/main" id="{CF82A058-0D6B-43E7-B384-2E6AC19E5AA2}"/>
                </a:ext>
              </a:extLst>
            </p:cNvPr>
            <p:cNvSpPr/>
            <p:nvPr/>
          </p:nvSpPr>
          <p:spPr>
            <a:xfrm>
              <a:off x="4137457" y="2396096"/>
              <a:ext cx="586943" cy="982758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69F22A34-99FE-4E38-965D-EB20211A1DAE}"/>
              </a:ext>
            </a:extLst>
          </p:cNvPr>
          <p:cNvGrpSpPr/>
          <p:nvPr/>
        </p:nvGrpSpPr>
        <p:grpSpPr>
          <a:xfrm>
            <a:off x="8621069" y="2394917"/>
            <a:ext cx="4947444" cy="986927"/>
            <a:chOff x="5556" y="2394915"/>
            <a:chExt cx="4947444" cy="986927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C294649C-D8FC-4F64-B281-5B73DC3A8631}"/>
                </a:ext>
              </a:extLst>
            </p:cNvPr>
            <p:cNvGrpSpPr/>
            <p:nvPr/>
          </p:nvGrpSpPr>
          <p:grpSpPr>
            <a:xfrm>
              <a:off x="5556" y="2394915"/>
              <a:ext cx="4947444" cy="986927"/>
              <a:chOff x="1464533" y="-1017228"/>
              <a:chExt cx="4947444" cy="986927"/>
            </a:xfrm>
          </p:grpSpPr>
          <p:sp>
            <p:nvSpPr>
              <p:cNvPr id="119" name="화살표: 오각형 118">
                <a:extLst>
                  <a:ext uri="{FF2B5EF4-FFF2-40B4-BE49-F238E27FC236}">
                    <a16:creationId xmlns:a16="http://schemas.microsoft.com/office/drawing/2014/main" id="{0DFF0CBB-B92E-4131-8194-632DE7BB0407}"/>
                  </a:ext>
                </a:extLst>
              </p:cNvPr>
              <p:cNvSpPr/>
              <p:nvPr/>
            </p:nvSpPr>
            <p:spPr>
              <a:xfrm>
                <a:off x="1464533" y="-1013060"/>
                <a:ext cx="4852737" cy="982759"/>
              </a:xfrm>
              <a:prstGeom prst="homePlate">
                <a:avLst/>
              </a:prstGeom>
              <a:solidFill>
                <a:srgbClr val="33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0" name="화살표: 갈매기형 수장 119">
                <a:extLst>
                  <a:ext uri="{FF2B5EF4-FFF2-40B4-BE49-F238E27FC236}">
                    <a16:creationId xmlns:a16="http://schemas.microsoft.com/office/drawing/2014/main" id="{1D8D4DC8-CD1A-43BA-A186-1D66B3C60B36}"/>
                  </a:ext>
                </a:extLst>
              </p:cNvPr>
              <p:cNvSpPr/>
              <p:nvPr/>
            </p:nvSpPr>
            <p:spPr>
              <a:xfrm>
                <a:off x="5825034" y="-1017228"/>
                <a:ext cx="586943" cy="982758"/>
              </a:xfrm>
              <a:prstGeom prst="chevron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8" name="화살표: 갈매기형 수장 117">
              <a:extLst>
                <a:ext uri="{FF2B5EF4-FFF2-40B4-BE49-F238E27FC236}">
                  <a16:creationId xmlns:a16="http://schemas.microsoft.com/office/drawing/2014/main" id="{E612E9D7-AE7A-42E9-9F5D-A15A40A4A820}"/>
                </a:ext>
              </a:extLst>
            </p:cNvPr>
            <p:cNvSpPr/>
            <p:nvPr/>
          </p:nvSpPr>
          <p:spPr>
            <a:xfrm>
              <a:off x="4137457" y="2396096"/>
              <a:ext cx="586943" cy="982758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427CF18-F801-4DBD-92F9-1B280329C77D}"/>
              </a:ext>
            </a:extLst>
          </p:cNvPr>
          <p:cNvGrpSpPr/>
          <p:nvPr/>
        </p:nvGrpSpPr>
        <p:grpSpPr>
          <a:xfrm>
            <a:off x="4309910" y="2394917"/>
            <a:ext cx="4947444" cy="986927"/>
            <a:chOff x="5556" y="2394915"/>
            <a:chExt cx="4947444" cy="98692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E9E9943E-AC74-4F9F-B45C-46EDB26AD721}"/>
                </a:ext>
              </a:extLst>
            </p:cNvPr>
            <p:cNvGrpSpPr/>
            <p:nvPr/>
          </p:nvGrpSpPr>
          <p:grpSpPr>
            <a:xfrm>
              <a:off x="5556" y="2394915"/>
              <a:ext cx="4947444" cy="986927"/>
              <a:chOff x="1464533" y="-1017228"/>
              <a:chExt cx="4947444" cy="986927"/>
            </a:xfrm>
          </p:grpSpPr>
          <p:sp>
            <p:nvSpPr>
              <p:cNvPr id="114" name="화살표: 오각형 113">
                <a:extLst>
                  <a:ext uri="{FF2B5EF4-FFF2-40B4-BE49-F238E27FC236}">
                    <a16:creationId xmlns:a16="http://schemas.microsoft.com/office/drawing/2014/main" id="{2C0DF870-EA77-4FFB-81B9-81028CCB3C8B}"/>
                  </a:ext>
                </a:extLst>
              </p:cNvPr>
              <p:cNvSpPr/>
              <p:nvPr/>
            </p:nvSpPr>
            <p:spPr>
              <a:xfrm>
                <a:off x="1464533" y="-1013060"/>
                <a:ext cx="4852737" cy="982759"/>
              </a:xfrm>
              <a:prstGeom prst="homePlate">
                <a:avLst/>
              </a:prstGeom>
              <a:solidFill>
                <a:srgbClr val="33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5" name="화살표: 갈매기형 수장 114">
                <a:extLst>
                  <a:ext uri="{FF2B5EF4-FFF2-40B4-BE49-F238E27FC236}">
                    <a16:creationId xmlns:a16="http://schemas.microsoft.com/office/drawing/2014/main" id="{B17EF434-EA57-4718-96AC-0B3A0C3D7A32}"/>
                  </a:ext>
                </a:extLst>
              </p:cNvPr>
              <p:cNvSpPr/>
              <p:nvPr/>
            </p:nvSpPr>
            <p:spPr>
              <a:xfrm>
                <a:off x="5825034" y="-1017228"/>
                <a:ext cx="586943" cy="982758"/>
              </a:xfrm>
              <a:prstGeom prst="chevron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3" name="화살표: 갈매기형 수장 112">
              <a:extLst>
                <a:ext uri="{FF2B5EF4-FFF2-40B4-BE49-F238E27FC236}">
                  <a16:creationId xmlns:a16="http://schemas.microsoft.com/office/drawing/2014/main" id="{EC40129D-5563-4EF8-B145-69A85F081DA2}"/>
                </a:ext>
              </a:extLst>
            </p:cNvPr>
            <p:cNvSpPr/>
            <p:nvPr/>
          </p:nvSpPr>
          <p:spPr>
            <a:xfrm>
              <a:off x="4137457" y="2396096"/>
              <a:ext cx="586943" cy="982758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79" name="그룹 978">
            <a:extLst>
              <a:ext uri="{FF2B5EF4-FFF2-40B4-BE49-F238E27FC236}">
                <a16:creationId xmlns:a16="http://schemas.microsoft.com/office/drawing/2014/main" id="{FC3039FC-E336-4713-807B-78E3D9DD2C10}"/>
              </a:ext>
            </a:extLst>
          </p:cNvPr>
          <p:cNvGrpSpPr/>
          <p:nvPr/>
        </p:nvGrpSpPr>
        <p:grpSpPr>
          <a:xfrm>
            <a:off x="5556" y="2394917"/>
            <a:ext cx="4947444" cy="986927"/>
            <a:chOff x="5556" y="2394915"/>
            <a:chExt cx="4947444" cy="986927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BB0CF36-13C8-4A9F-A7F5-48090E8F4423}"/>
                </a:ext>
              </a:extLst>
            </p:cNvPr>
            <p:cNvGrpSpPr/>
            <p:nvPr/>
          </p:nvGrpSpPr>
          <p:grpSpPr>
            <a:xfrm>
              <a:off x="5556" y="2394915"/>
              <a:ext cx="4947444" cy="986927"/>
              <a:chOff x="1464533" y="-1017228"/>
              <a:chExt cx="4947444" cy="986927"/>
            </a:xfrm>
          </p:grpSpPr>
          <p:sp>
            <p:nvSpPr>
              <p:cNvPr id="95" name="화살표: 오각형 94">
                <a:extLst>
                  <a:ext uri="{FF2B5EF4-FFF2-40B4-BE49-F238E27FC236}">
                    <a16:creationId xmlns:a16="http://schemas.microsoft.com/office/drawing/2014/main" id="{0503E243-1576-409D-8263-3D254252C503}"/>
                  </a:ext>
                </a:extLst>
              </p:cNvPr>
              <p:cNvSpPr/>
              <p:nvPr/>
            </p:nvSpPr>
            <p:spPr>
              <a:xfrm>
                <a:off x="1464533" y="-1013060"/>
                <a:ext cx="4852737" cy="982759"/>
              </a:xfrm>
              <a:prstGeom prst="homePlate">
                <a:avLst/>
              </a:prstGeom>
              <a:solidFill>
                <a:srgbClr val="33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화살표: 갈매기형 수장 95">
                <a:extLst>
                  <a:ext uri="{FF2B5EF4-FFF2-40B4-BE49-F238E27FC236}">
                    <a16:creationId xmlns:a16="http://schemas.microsoft.com/office/drawing/2014/main" id="{F6799DCD-DE22-4434-BBCB-807CCF2C67F0}"/>
                  </a:ext>
                </a:extLst>
              </p:cNvPr>
              <p:cNvSpPr/>
              <p:nvPr/>
            </p:nvSpPr>
            <p:spPr>
              <a:xfrm>
                <a:off x="5825034" y="-1017228"/>
                <a:ext cx="586943" cy="982758"/>
              </a:xfrm>
              <a:prstGeom prst="chevron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6" name="화살표: 갈매기형 수장 105">
              <a:extLst>
                <a:ext uri="{FF2B5EF4-FFF2-40B4-BE49-F238E27FC236}">
                  <a16:creationId xmlns:a16="http://schemas.microsoft.com/office/drawing/2014/main" id="{6DFF0BC6-A74C-4FFF-8CE2-D11046717A38}"/>
                </a:ext>
              </a:extLst>
            </p:cNvPr>
            <p:cNvSpPr/>
            <p:nvPr/>
          </p:nvSpPr>
          <p:spPr>
            <a:xfrm>
              <a:off x="4137457" y="2396096"/>
              <a:ext cx="586943" cy="982758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2B503E52-5544-4887-87A0-81AE4BDE1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31" y="3930030"/>
            <a:ext cx="13226652" cy="61200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CDA21E8D-7757-4D15-86EC-CC37E7EACE89}"/>
              </a:ext>
            </a:extLst>
          </p:cNvPr>
          <p:cNvSpPr/>
          <p:nvPr/>
        </p:nvSpPr>
        <p:spPr>
          <a:xfrm>
            <a:off x="14478000" y="4017663"/>
            <a:ext cx="457200" cy="287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/>
          <p:nvPr/>
        </p:nvSpPr>
        <p:spPr>
          <a:xfrm>
            <a:off x="2568372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개발 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1400" y="761906"/>
            <a:ext cx="1296158" cy="1285715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68050" y="2511869"/>
            <a:ext cx="3824462" cy="1720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1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STEP 01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222037" y="2896900"/>
            <a:ext cx="4067822" cy="35304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1" kern="0" spc="-1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회원가입/로그인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4688605" y="2511869"/>
            <a:ext cx="3824462" cy="1720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1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STEP 02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4529333" y="2953946"/>
            <a:ext cx="4134107" cy="26879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1" kern="0" spc="-1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논문 검색/</a:t>
            </a:r>
            <a:r>
              <a:rPr lang="en-US" sz="2501" kern="0" spc="-100" dirty="0" err="1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상세정보</a:t>
            </a:r>
            <a:r>
              <a:rPr lang="en-US" sz="2501" kern="0" spc="-1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 출력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9009205" y="2511869"/>
            <a:ext cx="3824462" cy="1720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1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STEP 03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8863103" y="2896900"/>
            <a:ext cx="4067822" cy="35304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1" kern="0" spc="-1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북마크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3329680" y="2511869"/>
            <a:ext cx="3824462" cy="1720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601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STEP 04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3183675" y="2896900"/>
            <a:ext cx="4067822" cy="35304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501" kern="0" spc="-100" dirty="0">
                <a:solidFill>
                  <a:srgbClr val="FFFFFF"/>
                </a:solidFill>
                <a:latin typeface="G마켓 산스 Bold" pitchFamily="34" charset="0"/>
                <a:cs typeface="G마켓 산스 Bold" pitchFamily="34" charset="0"/>
              </a:rPr>
              <a:t>트리구조 출력</a:t>
            </a:r>
            <a:endParaRPr lang="en-US" dirty="0"/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7274328C-83C7-4059-A407-1C17E5BCDC7B}"/>
              </a:ext>
            </a:extLst>
          </p:cNvPr>
          <p:cNvSpPr txBox="1"/>
          <p:nvPr/>
        </p:nvSpPr>
        <p:spPr>
          <a:xfrm>
            <a:off x="13666847" y="206670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1" kern="0" spc="1001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4597963D-F006-4A43-A4FB-8029EAC3F24A}"/>
              </a:ext>
            </a:extLst>
          </p:cNvPr>
          <p:cNvSpPr txBox="1"/>
          <p:nvPr/>
        </p:nvSpPr>
        <p:spPr>
          <a:xfrm>
            <a:off x="685462" y="857716"/>
            <a:ext cx="1273361" cy="8333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C0502444-2ABB-47EF-8133-F942234D5A01}"/>
              </a:ext>
            </a:extLst>
          </p:cNvPr>
          <p:cNvSpPr txBox="1"/>
          <p:nvPr/>
        </p:nvSpPr>
        <p:spPr>
          <a:xfrm>
            <a:off x="2627048" y="1638301"/>
            <a:ext cx="11088953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화면 흐름도</a:t>
            </a:r>
            <a:endParaRPr 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39BDEDA-25C5-4E5E-BCB2-68592FD68B24}"/>
              </a:ext>
            </a:extLst>
          </p:cNvPr>
          <p:cNvSpPr/>
          <p:nvPr/>
        </p:nvSpPr>
        <p:spPr>
          <a:xfrm>
            <a:off x="14935201" y="4005012"/>
            <a:ext cx="689156" cy="300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7012EE2-AD40-48BD-9A8D-2EDDB5BE1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955" y="3695701"/>
            <a:ext cx="11687807" cy="64790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B425A7E-5025-435C-B6BC-AFA193F49E8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72477" y="3643325"/>
            <a:ext cx="11689200" cy="6480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2C88FD6-D9C1-4C8E-AF8B-427C5D65B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301" y="3890906"/>
            <a:ext cx="13233552" cy="6120000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6460A73F-89E9-4D03-99FC-E0A099C15F34}"/>
              </a:ext>
            </a:extLst>
          </p:cNvPr>
          <p:cNvSpPr/>
          <p:nvPr/>
        </p:nvSpPr>
        <p:spPr>
          <a:xfrm>
            <a:off x="14325601" y="4005012"/>
            <a:ext cx="1298756" cy="225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2A096E-8B17-4E59-97FA-D596067B6C9E}"/>
              </a:ext>
            </a:extLst>
          </p:cNvPr>
          <p:cNvSpPr/>
          <p:nvPr/>
        </p:nvSpPr>
        <p:spPr>
          <a:xfrm>
            <a:off x="5791200" y="4005013"/>
            <a:ext cx="381000" cy="224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1" name="그림 960">
            <a:extLst>
              <a:ext uri="{FF2B5EF4-FFF2-40B4-BE49-F238E27FC236}">
                <a16:creationId xmlns:a16="http://schemas.microsoft.com/office/drawing/2014/main" id="{6A3DA5D0-E825-4DF0-B09D-A0A6547624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438" y="3910469"/>
            <a:ext cx="13264616" cy="6120000"/>
          </a:xfrm>
          <a:prstGeom prst="rect">
            <a:avLst/>
          </a:prstGeom>
        </p:spPr>
      </p:pic>
      <p:sp>
        <p:nvSpPr>
          <p:cNvPr id="962" name="직사각형 961">
            <a:extLst>
              <a:ext uri="{FF2B5EF4-FFF2-40B4-BE49-F238E27FC236}">
                <a16:creationId xmlns:a16="http://schemas.microsoft.com/office/drawing/2014/main" id="{35B5D378-A925-4330-9255-4AC94532F5F2}"/>
              </a:ext>
            </a:extLst>
          </p:cNvPr>
          <p:cNvSpPr/>
          <p:nvPr/>
        </p:nvSpPr>
        <p:spPr>
          <a:xfrm>
            <a:off x="2500303" y="4686300"/>
            <a:ext cx="3062300" cy="4742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6" name="직선 화살표 연결선 965">
            <a:extLst>
              <a:ext uri="{FF2B5EF4-FFF2-40B4-BE49-F238E27FC236}">
                <a16:creationId xmlns:a16="http://schemas.microsoft.com/office/drawing/2014/main" id="{EDD6861F-D72C-4099-8AB3-6E55253D52E8}"/>
              </a:ext>
            </a:extLst>
          </p:cNvPr>
          <p:cNvCxnSpPr/>
          <p:nvPr/>
        </p:nvCxnSpPr>
        <p:spPr>
          <a:xfrm flipH="1">
            <a:off x="5029200" y="7505700"/>
            <a:ext cx="1143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TextBox 966">
            <a:extLst>
              <a:ext uri="{FF2B5EF4-FFF2-40B4-BE49-F238E27FC236}">
                <a16:creationId xmlns:a16="http://schemas.microsoft.com/office/drawing/2014/main" id="{353AC9EE-F128-4EC7-9E6B-5A98D3A397E7}"/>
              </a:ext>
            </a:extLst>
          </p:cNvPr>
          <p:cNvSpPr txBox="1"/>
          <p:nvPr/>
        </p:nvSpPr>
        <p:spPr>
          <a:xfrm>
            <a:off x="5624147" y="71387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클릭</a:t>
            </a:r>
          </a:p>
        </p:txBody>
      </p:sp>
      <p:pic>
        <p:nvPicPr>
          <p:cNvPr id="978" name="그림 977">
            <a:extLst>
              <a:ext uri="{FF2B5EF4-FFF2-40B4-BE49-F238E27FC236}">
                <a16:creationId xmlns:a16="http://schemas.microsoft.com/office/drawing/2014/main" id="{E576427B-D3B3-41E7-87FB-45D7ADDBF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5472" y="3541739"/>
            <a:ext cx="13264616" cy="6120000"/>
          </a:xfrm>
          <a:prstGeom prst="rect">
            <a:avLst/>
          </a:prstGeom>
        </p:spPr>
      </p:pic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20987E48-F5D1-4C79-B554-2047A2F466E7}"/>
              </a:ext>
            </a:extLst>
          </p:cNvPr>
          <p:cNvSpPr/>
          <p:nvPr/>
        </p:nvSpPr>
        <p:spPr>
          <a:xfrm>
            <a:off x="5486401" y="4686300"/>
            <a:ext cx="6629402" cy="5456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4B11FAD2-3052-41C7-9D92-8EC66DC6C3CA}"/>
              </a:ext>
            </a:extLst>
          </p:cNvPr>
          <p:cNvSpPr/>
          <p:nvPr/>
        </p:nvSpPr>
        <p:spPr>
          <a:xfrm>
            <a:off x="11658601" y="4762500"/>
            <a:ext cx="38100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9" name="그룹 988">
            <a:extLst>
              <a:ext uri="{FF2B5EF4-FFF2-40B4-BE49-F238E27FC236}">
                <a16:creationId xmlns:a16="http://schemas.microsoft.com/office/drawing/2014/main" id="{2E5D7B47-A9D2-44A1-8B28-9ECA9D2E2937}"/>
              </a:ext>
            </a:extLst>
          </p:cNvPr>
          <p:cNvGrpSpPr/>
          <p:nvPr/>
        </p:nvGrpSpPr>
        <p:grpSpPr>
          <a:xfrm>
            <a:off x="2743201" y="3848101"/>
            <a:ext cx="12750743" cy="6384632"/>
            <a:chOff x="2211222" y="9138653"/>
            <a:chExt cx="13279468" cy="6649378"/>
          </a:xfrm>
        </p:grpSpPr>
        <p:pic>
          <p:nvPicPr>
            <p:cNvPr id="982" name="그림 981">
              <a:extLst>
                <a:ext uri="{FF2B5EF4-FFF2-40B4-BE49-F238E27FC236}">
                  <a16:creationId xmlns:a16="http://schemas.microsoft.com/office/drawing/2014/main" id="{7529A437-CF76-4566-9287-FC11CC8E9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1222" y="9148180"/>
              <a:ext cx="6639852" cy="6630325"/>
            </a:xfrm>
            <a:prstGeom prst="rect">
              <a:avLst/>
            </a:prstGeom>
          </p:spPr>
        </p:pic>
        <p:pic>
          <p:nvPicPr>
            <p:cNvPr id="986" name="그림 985">
              <a:extLst>
                <a:ext uri="{FF2B5EF4-FFF2-40B4-BE49-F238E27FC236}">
                  <a16:creationId xmlns:a16="http://schemas.microsoft.com/office/drawing/2014/main" id="{7F88AC1D-9528-4ADF-A338-F8852B62D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41312" y="9138653"/>
              <a:ext cx="6649378" cy="6649378"/>
            </a:xfrm>
            <a:prstGeom prst="rect">
              <a:avLst/>
            </a:prstGeom>
          </p:spPr>
        </p:pic>
        <p:cxnSp>
          <p:nvCxnSpPr>
            <p:cNvPr id="988" name="직선 화살표 연결선 987">
              <a:extLst>
                <a:ext uri="{FF2B5EF4-FFF2-40B4-BE49-F238E27FC236}">
                  <a16:creationId xmlns:a16="http://schemas.microsoft.com/office/drawing/2014/main" id="{5D63FDC0-8A9B-4963-AA9B-3B96D9323A2E}"/>
                </a:ext>
              </a:extLst>
            </p:cNvPr>
            <p:cNvCxnSpPr/>
            <p:nvPr/>
          </p:nvCxnSpPr>
          <p:spPr>
            <a:xfrm>
              <a:off x="7696200" y="12077700"/>
              <a:ext cx="23622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0" name="직사각형 989">
            <a:extLst>
              <a:ext uri="{FF2B5EF4-FFF2-40B4-BE49-F238E27FC236}">
                <a16:creationId xmlns:a16="http://schemas.microsoft.com/office/drawing/2014/main" id="{41F8D55D-1446-4646-B299-2186919485C9}"/>
              </a:ext>
            </a:extLst>
          </p:cNvPr>
          <p:cNvSpPr/>
          <p:nvPr/>
        </p:nvSpPr>
        <p:spPr>
          <a:xfrm>
            <a:off x="10668000" y="6646699"/>
            <a:ext cx="3232851" cy="515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863A7-F413-4A42-8A8E-C2B7B70B26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438" y="3492380"/>
            <a:ext cx="13411466" cy="6538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DF54D-5BEC-4C5B-99C7-A1ED8162C9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45" y="3462947"/>
            <a:ext cx="13654622" cy="6663740"/>
          </a:xfrm>
          <a:prstGeom prst="rect">
            <a:avLst/>
          </a:prstGeom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F09E73B2-D0B6-4EE6-B99C-9E776146B9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95" y="2921966"/>
            <a:ext cx="6615878" cy="721386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52" grpId="0" animBg="1"/>
      <p:bldP spid="52" grpId="1" animBg="1"/>
      <p:bldP spid="62" grpId="0" animBg="1"/>
      <p:bldP spid="63" grpId="0" animBg="1"/>
      <p:bldP spid="962" grpId="0" animBg="1"/>
      <p:bldP spid="967" grpId="0"/>
      <p:bldP spid="970" grpId="0" animBg="1"/>
      <p:bldP spid="970" grpId="1" animBg="1"/>
      <p:bldP spid="980" grpId="0" animBg="1"/>
      <p:bldP spid="99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6073352"/>
            <a:ext cx="18285714" cy="4221887"/>
            <a:chOff x="0" y="6073352"/>
            <a:chExt cx="18285714" cy="42218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073352"/>
              <a:ext cx="18285714" cy="422188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48CCD5-D7D3-481D-9E0A-F25B6ED112C7}"/>
              </a:ext>
            </a:extLst>
          </p:cNvPr>
          <p:cNvGrpSpPr/>
          <p:nvPr/>
        </p:nvGrpSpPr>
        <p:grpSpPr>
          <a:xfrm>
            <a:off x="3295157" y="2334523"/>
            <a:ext cx="11695401" cy="6824279"/>
            <a:chOff x="3295156" y="2334522"/>
            <a:chExt cx="11695401" cy="682427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295156" y="2334522"/>
              <a:ext cx="11695401" cy="6824278"/>
              <a:chOff x="801399" y="2205422"/>
              <a:chExt cx="9780367" cy="55363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01399" y="2205422"/>
                <a:ext cx="9780367" cy="5536309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9813A0-DF61-4510-A366-F71DCC56A145}"/>
                </a:ext>
              </a:extLst>
            </p:cNvPr>
            <p:cNvSpPr/>
            <p:nvPr/>
          </p:nvSpPr>
          <p:spPr>
            <a:xfrm>
              <a:off x="3295156" y="2351013"/>
              <a:ext cx="3181844" cy="680778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2568372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개발 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1400" y="761906"/>
            <a:ext cx="1296158" cy="1285715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5462" y="857716"/>
            <a:ext cx="1273361" cy="8333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9FDD7D91-0CF9-4D43-881D-855A3B561E09}"/>
              </a:ext>
            </a:extLst>
          </p:cNvPr>
          <p:cNvSpPr txBox="1"/>
          <p:nvPr/>
        </p:nvSpPr>
        <p:spPr>
          <a:xfrm>
            <a:off x="13666847" y="206670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1" kern="0" spc="1001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CBBEBBE9-FC1A-4FB9-A3FC-38ACDAC83B9D}"/>
              </a:ext>
            </a:extLst>
          </p:cNvPr>
          <p:cNvSpPr txBox="1"/>
          <p:nvPr/>
        </p:nvSpPr>
        <p:spPr>
          <a:xfrm>
            <a:off x="2627048" y="1638301"/>
            <a:ext cx="11088953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UI/UX </a:t>
            </a:r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변경사항</a:t>
            </a:r>
            <a:endParaRPr 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730FE-DF12-4D28-86CA-35CF85048C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" b="1583"/>
          <a:stretch/>
        </p:blipFill>
        <p:spPr>
          <a:xfrm>
            <a:off x="1007722" y="2084795"/>
            <a:ext cx="16507910" cy="7979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8371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개발 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5461" y="857714"/>
            <a:ext cx="1273360" cy="8333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286" y="5229794"/>
            <a:ext cx="18285714" cy="5079028"/>
            <a:chOff x="0" y="5216210"/>
            <a:chExt cx="18285714" cy="50790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16210"/>
              <a:ext cx="18285714" cy="5079028"/>
            </a:xfrm>
            <a:prstGeom prst="rect">
              <a:avLst/>
            </a:prstGeom>
          </p:spPr>
        </p:pic>
      </p:grpSp>
      <p:sp>
        <p:nvSpPr>
          <p:cNvPr id="33" name="Object 8">
            <a:extLst>
              <a:ext uri="{FF2B5EF4-FFF2-40B4-BE49-F238E27FC236}">
                <a16:creationId xmlns:a16="http://schemas.microsoft.com/office/drawing/2014/main" id="{5EF244C6-E618-44C8-81BA-685FAAF40B0B}"/>
              </a:ext>
            </a:extLst>
          </p:cNvPr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9AFC9F4-2E72-47B0-9108-05AF4592A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2460352"/>
            <a:ext cx="6306540" cy="548972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F95470F-55BD-40BE-A490-93CFFF6C5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2656" b="93279"/>
          <a:stretch/>
        </p:blipFill>
        <p:spPr>
          <a:xfrm>
            <a:off x="9906000" y="2236845"/>
            <a:ext cx="3204676" cy="68571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1" name="Object 6">
            <a:extLst>
              <a:ext uri="{FF2B5EF4-FFF2-40B4-BE49-F238E27FC236}">
                <a16:creationId xmlns:a16="http://schemas.microsoft.com/office/drawing/2014/main" id="{E4FC346B-00AD-4617-A6EE-70F5583A4C26}"/>
              </a:ext>
            </a:extLst>
          </p:cNvPr>
          <p:cNvSpPr txBox="1"/>
          <p:nvPr/>
        </p:nvSpPr>
        <p:spPr>
          <a:xfrm>
            <a:off x="2627048" y="1638300"/>
            <a:ext cx="11088952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및 전처리</a:t>
            </a:r>
            <a:endParaRPr lang="en-US" altLang="ko-KR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07D2EDE-2C9C-4816-A5B1-0010F1AA8423}"/>
              </a:ext>
            </a:extLst>
          </p:cNvPr>
          <p:cNvGrpSpPr/>
          <p:nvPr/>
        </p:nvGrpSpPr>
        <p:grpSpPr>
          <a:xfrm>
            <a:off x="722177" y="3690947"/>
            <a:ext cx="8421823" cy="5311786"/>
            <a:chOff x="-353179" y="3690947"/>
            <a:chExt cx="8421823" cy="5311786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CA4C795-DE66-4E17-9C0D-56CE7FA9E7EA}"/>
                </a:ext>
              </a:extLst>
            </p:cNvPr>
            <p:cNvGrpSpPr/>
            <p:nvPr/>
          </p:nvGrpSpPr>
          <p:grpSpPr>
            <a:xfrm>
              <a:off x="-353179" y="7220216"/>
              <a:ext cx="4690847" cy="1782517"/>
              <a:chOff x="-138169" y="7358056"/>
              <a:chExt cx="4690847" cy="1782517"/>
            </a:xfrm>
          </p:grpSpPr>
          <p:sp>
            <p:nvSpPr>
              <p:cNvPr id="15" name="Object 15"/>
              <p:cNvSpPr txBox="1"/>
              <p:nvPr/>
            </p:nvSpPr>
            <p:spPr>
              <a:xfrm>
                <a:off x="-138169" y="8281428"/>
                <a:ext cx="4690847" cy="859145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000" kern="0" spc="-100" dirty="0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에스코어 드림 4 Regular" pitchFamily="34" charset="0"/>
                  </a:rPr>
                  <a:t>검색 기능만 제공</a:t>
                </a:r>
              </a:p>
              <a:p>
                <a:pPr algn="ctr"/>
                <a:r>
                  <a:rPr lang="en-US" sz="2000" kern="0" spc="-100" dirty="0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에스코어 드림 4 Regular" pitchFamily="34" charset="0"/>
                  </a:rPr>
                  <a:t>필요한 상세 </a:t>
                </a:r>
                <a:r>
                  <a:rPr lang="en-US" sz="2000" kern="0" spc="-100" dirty="0" err="1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에스코어 드림 4 Regular" pitchFamily="34" charset="0"/>
                  </a:rPr>
                  <a:t>정보</a:t>
                </a:r>
                <a:r>
                  <a:rPr lang="en-US" sz="2000" kern="0" spc="-100" dirty="0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에스코어 드림 4 Regular" pitchFamily="34" charset="0"/>
                  </a:rPr>
                  <a:t> </a:t>
                </a:r>
                <a:r>
                  <a:rPr lang="en-US" sz="2000" kern="0" spc="-100" dirty="0" err="1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에스코어 드림 4 Regular" pitchFamily="34" charset="0"/>
                  </a:rPr>
                  <a:t>추출</a:t>
                </a:r>
                <a:r>
                  <a:rPr lang="en-US" sz="2000" kern="0" spc="-100" dirty="0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에스코어 드림 4 Regular" pitchFamily="34" charset="0"/>
                  </a:rPr>
                  <a:t> </a:t>
                </a:r>
                <a:r>
                  <a:rPr lang="en-US" sz="2000" kern="0" spc="-100" dirty="0" err="1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에스코어 드림 4 Regular" pitchFamily="34" charset="0"/>
                  </a:rPr>
                  <a:t>어려움</a:t>
                </a:r>
                <a:endParaRPr 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4 Regular" pitchFamily="34" charset="0"/>
                </a:endParaRPr>
              </a:p>
              <a:p>
                <a:pPr algn="ctr"/>
                <a:r>
                  <a:rPr lang="en-US" sz="2000" kern="0" spc="-100" dirty="0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</a:p>
            </p:txBody>
          </p:sp>
          <p:sp>
            <p:nvSpPr>
              <p:cNvPr id="16" name="Object 16"/>
              <p:cNvSpPr txBox="1"/>
              <p:nvPr/>
            </p:nvSpPr>
            <p:spPr>
              <a:xfrm>
                <a:off x="344532" y="7358056"/>
                <a:ext cx="4127073" cy="67687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800" kern="0" spc="-200" dirty="0">
                    <a:solidFill>
                      <a:srgbClr val="3343A8"/>
                    </a:solidFill>
                    <a:latin typeface="G마켓 산스 Bold" pitchFamily="34" charset="0"/>
                    <a:cs typeface="G마켓 산스 Bold" pitchFamily="34" charset="0"/>
                  </a:rPr>
                  <a:t>OPEN API</a:t>
                </a:r>
                <a:endParaRPr lang="en-US" dirty="0"/>
              </a:p>
            </p:txBody>
          </p:sp>
          <p:grpSp>
            <p:nvGrpSpPr>
              <p:cNvPr id="1004" name="그룹 1004"/>
              <p:cNvGrpSpPr/>
              <p:nvPr/>
            </p:nvGrpSpPr>
            <p:grpSpPr>
              <a:xfrm>
                <a:off x="1281758" y="7998843"/>
                <a:ext cx="2252620" cy="123810"/>
                <a:chOff x="1550029" y="7971429"/>
                <a:chExt cx="2252620" cy="123810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50029" y="7971429"/>
                  <a:ext cx="2252620" cy="123810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Object 28"/>
            <p:cNvSpPr txBox="1"/>
            <p:nvPr/>
          </p:nvSpPr>
          <p:spPr>
            <a:xfrm>
              <a:off x="3377797" y="8189163"/>
              <a:ext cx="4690847" cy="41719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4 Regular" pitchFamily="34" charset="0"/>
                </a:rPr>
                <a:t>데이터 </a:t>
              </a:r>
              <a:r>
                <a:rPr lang="en-US" sz="2000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4 Regular" pitchFamily="34" charset="0"/>
                </a:rPr>
                <a:t>크롤링</a:t>
              </a:r>
              <a:r>
                <a:rPr 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4 Regular" pitchFamily="34" charset="0"/>
                </a:rPr>
                <a:t> 및</a:t>
              </a:r>
            </a:p>
            <a:p>
              <a:pPr algn="ctr"/>
              <a:r>
                <a:rPr lang="ko-KR" alt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4 Regular" pitchFamily="34" charset="0"/>
                </a:rPr>
                <a:t>데이터 </a:t>
              </a:r>
              <a:r>
                <a:rPr lang="en-US" sz="2000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4 Regular" pitchFamily="34" charset="0"/>
                </a:rPr>
                <a:t>전처리</a:t>
              </a:r>
              <a:r>
                <a:rPr 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4 Regular" pitchFamily="34" charset="0"/>
                </a:rPr>
                <a:t> 원할</a:t>
              </a:r>
              <a:endParaRPr 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3716061" y="7220438"/>
              <a:ext cx="4127073" cy="56905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kern="0" spc="-200" dirty="0">
                  <a:solidFill>
                    <a:srgbClr val="3343A8"/>
                  </a:solidFill>
                  <a:latin typeface="G마켓 산스 Bold" pitchFamily="34" charset="0"/>
                  <a:cs typeface="G마켓 산스 Bold" pitchFamily="34" charset="0"/>
                </a:rPr>
                <a:t>PYTHON 크롤링</a:t>
              </a:r>
              <a:endParaRPr lang="en-US" dirty="0"/>
            </a:p>
          </p:txBody>
        </p:sp>
        <p:grpSp>
          <p:nvGrpSpPr>
            <p:cNvPr id="1009" name="그룹 1009"/>
            <p:cNvGrpSpPr/>
            <p:nvPr/>
          </p:nvGrpSpPr>
          <p:grpSpPr>
            <a:xfrm>
              <a:off x="4097504" y="7831136"/>
              <a:ext cx="3431841" cy="123810"/>
              <a:chOff x="5739584" y="7971429"/>
              <a:chExt cx="2736607" cy="12381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739584" y="7971429"/>
                <a:ext cx="2736607" cy="123810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F80411A-3252-46D8-9D9E-8A9A98904F59}"/>
                </a:ext>
              </a:extLst>
            </p:cNvPr>
            <p:cNvGrpSpPr/>
            <p:nvPr/>
          </p:nvGrpSpPr>
          <p:grpSpPr>
            <a:xfrm>
              <a:off x="4392484" y="3690947"/>
              <a:ext cx="2905106" cy="2905106"/>
              <a:chOff x="4833708" y="3301413"/>
              <a:chExt cx="3790578" cy="3790578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81D54CE-E1A8-4FB4-B3E8-8E5417CE1F57}"/>
                  </a:ext>
                </a:extLst>
              </p:cNvPr>
              <p:cNvGrpSpPr/>
              <p:nvPr/>
            </p:nvGrpSpPr>
            <p:grpSpPr>
              <a:xfrm>
                <a:off x="4833708" y="3301413"/>
                <a:ext cx="3790578" cy="3790578"/>
                <a:chOff x="512780" y="3292898"/>
                <a:chExt cx="3790578" cy="3790578"/>
              </a:xfrm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FC4DBC70-FEF0-480F-9919-7028CC6BD3E0}"/>
                    </a:ext>
                  </a:extLst>
                </p:cNvPr>
                <p:cNvSpPr/>
                <p:nvPr/>
              </p:nvSpPr>
              <p:spPr>
                <a:xfrm>
                  <a:off x="512780" y="3292898"/>
                  <a:ext cx="3790578" cy="3790578"/>
                </a:xfrm>
                <a:prstGeom prst="ellipse">
                  <a:avLst/>
                </a:prstGeom>
                <a:solidFill>
                  <a:srgbClr val="3343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7B6DFB01-8DF5-4855-8518-11618D21A4A7}"/>
                    </a:ext>
                  </a:extLst>
                </p:cNvPr>
                <p:cNvSpPr/>
                <p:nvPr/>
              </p:nvSpPr>
              <p:spPr>
                <a:xfrm>
                  <a:off x="636293" y="3421105"/>
                  <a:ext cx="3551195" cy="35511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B6ACEAB1-9EB6-4CF1-BE22-22F1B1C90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2725" y="4227228"/>
                <a:ext cx="1832544" cy="1832544"/>
              </a:xfrm>
              <a:prstGeom prst="rect">
                <a:avLst/>
              </a:prstGeom>
            </p:spPr>
          </p:pic>
        </p:grpSp>
        <p:grpSp>
          <p:nvGrpSpPr>
            <p:cNvPr id="53" name="그룹 1003">
              <a:extLst>
                <a:ext uri="{FF2B5EF4-FFF2-40B4-BE49-F238E27FC236}">
                  <a16:creationId xmlns:a16="http://schemas.microsoft.com/office/drawing/2014/main" id="{93710B9F-5082-4420-B790-9DFC4AAA58B7}"/>
                </a:ext>
              </a:extLst>
            </p:cNvPr>
            <p:cNvGrpSpPr/>
            <p:nvPr/>
          </p:nvGrpSpPr>
          <p:grpSpPr>
            <a:xfrm>
              <a:off x="3331783" y="5089553"/>
              <a:ext cx="1060701" cy="273551"/>
              <a:chOff x="4303358" y="5079434"/>
              <a:chExt cx="1060701" cy="273551"/>
            </a:xfrm>
          </p:grpSpPr>
          <p:pic>
            <p:nvPicPr>
              <p:cNvPr id="54" name="Object 12">
                <a:extLst>
                  <a:ext uri="{FF2B5EF4-FFF2-40B4-BE49-F238E27FC236}">
                    <a16:creationId xmlns:a16="http://schemas.microsoft.com/office/drawing/2014/main" id="{E1A336C1-D5DF-4003-9FDC-18B1E1702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03358" y="5079434"/>
                <a:ext cx="1060701" cy="273551"/>
              </a:xfrm>
              <a:prstGeom prst="rect">
                <a:avLst/>
              </a:prstGeom>
            </p:spPr>
          </p:pic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AA09567-FB80-419A-8BE2-C236AF591CA3}"/>
                </a:ext>
              </a:extLst>
            </p:cNvPr>
            <p:cNvGrpSpPr/>
            <p:nvPr/>
          </p:nvGrpSpPr>
          <p:grpSpPr>
            <a:xfrm>
              <a:off x="747258" y="3752728"/>
              <a:ext cx="2919991" cy="2905106"/>
              <a:chOff x="503069" y="3292898"/>
              <a:chExt cx="3810000" cy="3790578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FBA42AA2-9C6A-4F34-9440-46CD6D48EADC}"/>
                  </a:ext>
                </a:extLst>
              </p:cNvPr>
              <p:cNvGrpSpPr/>
              <p:nvPr/>
            </p:nvGrpSpPr>
            <p:grpSpPr>
              <a:xfrm>
                <a:off x="512780" y="3292898"/>
                <a:ext cx="3790578" cy="3790578"/>
                <a:chOff x="512780" y="3292898"/>
                <a:chExt cx="3790578" cy="3790578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1D3485AD-38D9-4E0A-AE90-6A041FCFA7B5}"/>
                    </a:ext>
                  </a:extLst>
                </p:cNvPr>
                <p:cNvSpPr/>
                <p:nvPr/>
              </p:nvSpPr>
              <p:spPr>
                <a:xfrm>
                  <a:off x="512780" y="3292898"/>
                  <a:ext cx="3790578" cy="3790578"/>
                </a:xfrm>
                <a:prstGeom prst="ellipse">
                  <a:avLst/>
                </a:prstGeom>
                <a:solidFill>
                  <a:srgbClr val="3343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59AEF8BC-4185-4E2E-9F33-5D16D92D2BAC}"/>
                    </a:ext>
                  </a:extLst>
                </p:cNvPr>
                <p:cNvSpPr/>
                <p:nvPr/>
              </p:nvSpPr>
              <p:spPr>
                <a:xfrm>
                  <a:off x="636293" y="3421105"/>
                  <a:ext cx="3551195" cy="355119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3FFCC61-2E2F-42B6-951D-8F8F0A3E8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069" y="4453651"/>
                <a:ext cx="3810000" cy="15240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8371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개발 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5461" y="857714"/>
            <a:ext cx="1273360" cy="8333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5216210"/>
            <a:ext cx="18285714" cy="5079028"/>
            <a:chOff x="0" y="5216210"/>
            <a:chExt cx="18285714" cy="50790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16210"/>
              <a:ext cx="18285714" cy="50790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51855" y="795817"/>
            <a:ext cx="5930901" cy="7647403"/>
            <a:chOff x="9297671" y="795817"/>
            <a:chExt cx="5930901" cy="764740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7671" y="795817"/>
              <a:ext cx="5930901" cy="764740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83738" y="2708755"/>
            <a:ext cx="4185062" cy="6923244"/>
            <a:chOff x="12971429" y="2963847"/>
            <a:chExt cx="4185062" cy="69232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1429" y="2963847"/>
              <a:ext cx="4185062" cy="6923244"/>
            </a:xfrm>
            <a:prstGeom prst="rect">
              <a:avLst/>
            </a:prstGeom>
          </p:spPr>
        </p:pic>
      </p:grpSp>
      <p:sp>
        <p:nvSpPr>
          <p:cNvPr id="34" name="Object 8">
            <a:extLst>
              <a:ext uri="{FF2B5EF4-FFF2-40B4-BE49-F238E27FC236}">
                <a16:creationId xmlns:a16="http://schemas.microsoft.com/office/drawing/2014/main" id="{468D3FB1-3A40-4606-88C4-AA6A9A3FC884}"/>
              </a:ext>
            </a:extLst>
          </p:cNvPr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A929DFFD-9E96-4A65-AA0C-5310E675A785}"/>
              </a:ext>
            </a:extLst>
          </p:cNvPr>
          <p:cNvSpPr txBox="1"/>
          <p:nvPr/>
        </p:nvSpPr>
        <p:spPr>
          <a:xfrm>
            <a:off x="2627048" y="1638300"/>
            <a:ext cx="11088952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수집 및 전처리</a:t>
            </a:r>
            <a:endParaRPr 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498358-9932-454F-914D-728FBFF47F4A}"/>
              </a:ext>
            </a:extLst>
          </p:cNvPr>
          <p:cNvGrpSpPr/>
          <p:nvPr/>
        </p:nvGrpSpPr>
        <p:grpSpPr>
          <a:xfrm>
            <a:off x="304800" y="3690947"/>
            <a:ext cx="8421823" cy="5311786"/>
            <a:chOff x="-353179" y="3690947"/>
            <a:chExt cx="8421823" cy="5311786"/>
          </a:xfrm>
        </p:grpSpPr>
        <p:sp>
          <p:nvSpPr>
            <p:cNvPr id="52" name="Object 16">
              <a:extLst>
                <a:ext uri="{FF2B5EF4-FFF2-40B4-BE49-F238E27FC236}">
                  <a16:creationId xmlns:a16="http://schemas.microsoft.com/office/drawing/2014/main" id="{D769C013-EB1E-4180-87A3-C7F7D9359289}"/>
                </a:ext>
              </a:extLst>
            </p:cNvPr>
            <p:cNvSpPr txBox="1"/>
            <p:nvPr/>
          </p:nvSpPr>
          <p:spPr>
            <a:xfrm>
              <a:off x="129522" y="7220216"/>
              <a:ext cx="4127073" cy="67687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kern="0" spc="-200" dirty="0">
                  <a:solidFill>
                    <a:srgbClr val="3343A8"/>
                  </a:solidFill>
                  <a:latin typeface="G마켓 산스 Bold" pitchFamily="34" charset="0"/>
                  <a:cs typeface="G마켓 산스 Bold" pitchFamily="34" charset="0"/>
                </a:rPr>
                <a:t>OPEN API</a:t>
              </a:r>
              <a:endParaRPr lang="en-US" dirty="0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8EDD149-834E-4710-B12D-8649D163608E}"/>
                </a:ext>
              </a:extLst>
            </p:cNvPr>
            <p:cNvGrpSpPr/>
            <p:nvPr/>
          </p:nvGrpSpPr>
          <p:grpSpPr>
            <a:xfrm>
              <a:off x="-353179" y="3690947"/>
              <a:ext cx="8421823" cy="5311786"/>
              <a:chOff x="-353179" y="3690947"/>
              <a:chExt cx="8421823" cy="531178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3331783" y="5089553"/>
                <a:ext cx="1060701" cy="273551"/>
                <a:chOff x="4303358" y="5079434"/>
                <a:chExt cx="1060701" cy="27355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303358" y="5079434"/>
                  <a:ext cx="1060701" cy="273551"/>
                </a:xfrm>
                <a:prstGeom prst="rect">
                  <a:avLst/>
                </a:prstGeom>
              </p:spPr>
            </p:pic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D4635D5D-FC1D-4C6B-A3F7-81A2E941D32D}"/>
                  </a:ext>
                </a:extLst>
              </p:cNvPr>
              <p:cNvGrpSpPr/>
              <p:nvPr/>
            </p:nvGrpSpPr>
            <p:grpSpPr>
              <a:xfrm>
                <a:off x="747258" y="3752728"/>
                <a:ext cx="2919991" cy="2905106"/>
                <a:chOff x="503069" y="3292898"/>
                <a:chExt cx="3810000" cy="3790578"/>
              </a:xfrm>
            </p:grpSpPr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FCD77B93-7C2E-4334-9C7A-D0F8EF5E4DC8}"/>
                    </a:ext>
                  </a:extLst>
                </p:cNvPr>
                <p:cNvGrpSpPr/>
                <p:nvPr/>
              </p:nvGrpSpPr>
              <p:grpSpPr>
                <a:xfrm>
                  <a:off x="512780" y="3292898"/>
                  <a:ext cx="3790578" cy="3790578"/>
                  <a:chOff x="512780" y="3292898"/>
                  <a:chExt cx="3790578" cy="3790578"/>
                </a:xfrm>
              </p:grpSpPr>
              <p:sp>
                <p:nvSpPr>
                  <p:cNvPr id="43" name="타원 42">
                    <a:extLst>
                      <a:ext uri="{FF2B5EF4-FFF2-40B4-BE49-F238E27FC236}">
                        <a16:creationId xmlns:a16="http://schemas.microsoft.com/office/drawing/2014/main" id="{1D079A68-9954-4135-BD6C-E38068A9AC10}"/>
                      </a:ext>
                    </a:extLst>
                  </p:cNvPr>
                  <p:cNvSpPr/>
                  <p:nvPr/>
                </p:nvSpPr>
                <p:spPr>
                  <a:xfrm>
                    <a:off x="512780" y="3292898"/>
                    <a:ext cx="3790578" cy="3790578"/>
                  </a:xfrm>
                  <a:prstGeom prst="ellipse">
                    <a:avLst/>
                  </a:prstGeom>
                  <a:solidFill>
                    <a:srgbClr val="3343A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타원 43">
                    <a:extLst>
                      <a:ext uri="{FF2B5EF4-FFF2-40B4-BE49-F238E27FC236}">
                        <a16:creationId xmlns:a16="http://schemas.microsoft.com/office/drawing/2014/main" id="{A4726617-AC3A-4AE6-AD8C-5792E8A7564F}"/>
                      </a:ext>
                    </a:extLst>
                  </p:cNvPr>
                  <p:cNvSpPr/>
                  <p:nvPr/>
                </p:nvSpPr>
                <p:spPr>
                  <a:xfrm>
                    <a:off x="636293" y="3421105"/>
                    <a:ext cx="3551195" cy="35511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AECECD09-9611-4691-B852-ACBF9E994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069" y="4453651"/>
                  <a:ext cx="3810000" cy="152400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979AD43-6CB0-4F04-BBBC-4218BCFE960A}"/>
                  </a:ext>
                </a:extLst>
              </p:cNvPr>
              <p:cNvGrpSpPr/>
              <p:nvPr/>
            </p:nvGrpSpPr>
            <p:grpSpPr>
              <a:xfrm>
                <a:off x="4392484" y="3690947"/>
                <a:ext cx="2905106" cy="2905106"/>
                <a:chOff x="4392484" y="3690947"/>
                <a:chExt cx="2905106" cy="2905106"/>
              </a:xfrm>
            </p:grpSpPr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97BCD7A1-6400-4DA4-843A-F75654FCB4A6}"/>
                    </a:ext>
                  </a:extLst>
                </p:cNvPr>
                <p:cNvSpPr/>
                <p:nvPr/>
              </p:nvSpPr>
              <p:spPr>
                <a:xfrm>
                  <a:off x="4392484" y="3690947"/>
                  <a:ext cx="2905106" cy="2905106"/>
                </a:xfrm>
                <a:prstGeom prst="ellipse">
                  <a:avLst/>
                </a:prstGeom>
                <a:solidFill>
                  <a:srgbClr val="3343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FBBB7263-D5EA-4B7E-90E7-8686D1F975B2}"/>
                    </a:ext>
                  </a:extLst>
                </p:cNvPr>
                <p:cNvSpPr/>
                <p:nvPr/>
              </p:nvSpPr>
              <p:spPr>
                <a:xfrm>
                  <a:off x="4487145" y="3789205"/>
                  <a:ext cx="2721642" cy="2721642"/>
                </a:xfrm>
                <a:prstGeom prst="ellipse">
                  <a:avLst/>
                </a:prstGeom>
                <a:solidFill>
                  <a:srgbClr val="00C73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308F1964-9DA0-4C1B-85EF-DF2ACB4D14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6463" b="33680"/>
                <a:stretch/>
              </p:blipFill>
              <p:spPr>
                <a:xfrm>
                  <a:off x="4757042" y="4929504"/>
                  <a:ext cx="2117863" cy="632349"/>
                </a:xfrm>
                <a:prstGeom prst="rect">
                  <a:avLst/>
                </a:prstGeom>
              </p:spPr>
            </p:pic>
          </p:grpSp>
          <p:sp>
            <p:nvSpPr>
              <p:cNvPr id="51" name="Object 15">
                <a:extLst>
                  <a:ext uri="{FF2B5EF4-FFF2-40B4-BE49-F238E27FC236}">
                    <a16:creationId xmlns:a16="http://schemas.microsoft.com/office/drawing/2014/main" id="{58A00136-D350-4FBC-9FDC-D2DC03521802}"/>
                  </a:ext>
                </a:extLst>
              </p:cNvPr>
              <p:cNvSpPr txBox="1"/>
              <p:nvPr/>
            </p:nvSpPr>
            <p:spPr>
              <a:xfrm>
                <a:off x="-353179" y="8143588"/>
                <a:ext cx="4690847" cy="859145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000" kern="0" spc="-100" dirty="0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에스코어 드림 4 Regular" pitchFamily="34" charset="0"/>
                  </a:rPr>
                  <a:t>HTML </a:t>
                </a:r>
                <a:r>
                  <a:rPr lang="ko-KR" altLang="en-US" sz="2000" kern="0" spc="-100" dirty="0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에스코어 드림 4 Regular" pitchFamily="34" charset="0"/>
                  </a:rPr>
                  <a:t>코드 구조가 복잡하여</a:t>
                </a:r>
                <a:endParaRPr lang="en-US" altLang="ko-KR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4 Regular" pitchFamily="34" charset="0"/>
                </a:endParaRPr>
              </a:p>
              <a:p>
                <a:pPr algn="ctr"/>
                <a:r>
                  <a:rPr lang="ko-KR" altLang="en-US" sz="2000" kern="0" spc="-100" dirty="0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데이터 추출이 어려움</a:t>
                </a:r>
                <a:endParaRPr 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pic>
            <p:nvPicPr>
              <p:cNvPr id="53" name="Object 17">
                <a:extLst>
                  <a:ext uri="{FF2B5EF4-FFF2-40B4-BE49-F238E27FC236}">
                    <a16:creationId xmlns:a16="http://schemas.microsoft.com/office/drawing/2014/main" id="{B22F566C-97DA-4847-8268-E072BB620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66748" y="7861003"/>
                <a:ext cx="2252620" cy="123810"/>
              </a:xfrm>
              <a:prstGeom prst="rect">
                <a:avLst/>
              </a:prstGeom>
            </p:spPr>
          </p:pic>
          <p:sp>
            <p:nvSpPr>
              <p:cNvPr id="54" name="Object 28">
                <a:extLst>
                  <a:ext uri="{FF2B5EF4-FFF2-40B4-BE49-F238E27FC236}">
                    <a16:creationId xmlns:a16="http://schemas.microsoft.com/office/drawing/2014/main" id="{0CB37ADD-4B21-44F5-A040-1957B6CE2316}"/>
                  </a:ext>
                </a:extLst>
              </p:cNvPr>
              <p:cNvSpPr txBox="1"/>
              <p:nvPr/>
            </p:nvSpPr>
            <p:spPr>
              <a:xfrm>
                <a:off x="3377797" y="8189163"/>
                <a:ext cx="4690847" cy="417192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2000" kern="0" spc="-100" dirty="0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에스코어 드림 4 Regular" pitchFamily="34" charset="0"/>
                  </a:rPr>
                  <a:t>HTML </a:t>
                </a:r>
                <a:r>
                  <a:rPr lang="ko-KR" altLang="en-US" sz="2000" kern="0" spc="-100" dirty="0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에스코어 드림 4 Regular" pitchFamily="34" charset="0"/>
                  </a:rPr>
                  <a:t>코드 구조가 비교적 단순하여</a:t>
                </a:r>
                <a:endParaRPr lang="en-US" altLang="ko-KR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4 Regular" pitchFamily="34" charset="0"/>
                </a:endParaRPr>
              </a:p>
              <a:p>
                <a:pPr algn="ctr"/>
                <a:r>
                  <a:rPr lang="ko-KR" altLang="en-US" sz="2000" kern="0" spc="-100" dirty="0">
                    <a:solidFill>
                      <a:srgbClr val="00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데이터 추출이 용이</a:t>
                </a:r>
                <a:endParaRPr 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55" name="Object 32">
                <a:extLst>
                  <a:ext uri="{FF2B5EF4-FFF2-40B4-BE49-F238E27FC236}">
                    <a16:creationId xmlns:a16="http://schemas.microsoft.com/office/drawing/2014/main" id="{B24DD320-FD8B-4EBF-8248-7C1E8293327D}"/>
                  </a:ext>
                </a:extLst>
              </p:cNvPr>
              <p:cNvSpPr txBox="1"/>
              <p:nvPr/>
            </p:nvSpPr>
            <p:spPr>
              <a:xfrm>
                <a:off x="3716061" y="7220438"/>
                <a:ext cx="4127073" cy="569053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2800" kern="0" spc="-200" dirty="0">
                    <a:solidFill>
                      <a:srgbClr val="3343A8"/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  <a:cs typeface="G마켓 산스 Bold" pitchFamily="34" charset="0"/>
                  </a:rPr>
                  <a:t>네이버 학술정보</a:t>
                </a:r>
                <a:endParaRPr lang="en-US" dirty="0">
                  <a:latin typeface="G마켓 산스 Bold" panose="02000000000000000000" pitchFamily="50" charset="-127"/>
                  <a:ea typeface="G마켓 산스 Bold" panose="02000000000000000000" pitchFamily="50" charset="-127"/>
                </a:endParaRPr>
              </a:p>
            </p:txBody>
          </p:sp>
          <p:pic>
            <p:nvPicPr>
              <p:cNvPr id="56" name="Object 33">
                <a:extLst>
                  <a:ext uri="{FF2B5EF4-FFF2-40B4-BE49-F238E27FC236}">
                    <a16:creationId xmlns:a16="http://schemas.microsoft.com/office/drawing/2014/main" id="{50CCC73F-8555-44A7-AF68-62357823E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097504" y="7831136"/>
                <a:ext cx="3431841" cy="12381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8371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개발 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77895" y="1683593"/>
            <a:ext cx="11088952" cy="3911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구축</a:t>
            </a:r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461" y="857714"/>
            <a:ext cx="1273360" cy="8333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5216210"/>
            <a:ext cx="18285714" cy="5079028"/>
            <a:chOff x="0" y="5216210"/>
            <a:chExt cx="18285714" cy="50790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16210"/>
              <a:ext cx="18285714" cy="5079028"/>
            </a:xfrm>
            <a:prstGeom prst="rect">
              <a:avLst/>
            </a:prstGeom>
          </p:spPr>
        </p:pic>
      </p:grpSp>
      <p:sp>
        <p:nvSpPr>
          <p:cNvPr id="52" name="Object 8">
            <a:extLst>
              <a:ext uri="{FF2B5EF4-FFF2-40B4-BE49-F238E27FC236}">
                <a16:creationId xmlns:a16="http://schemas.microsoft.com/office/drawing/2014/main" id="{CE4BD647-6471-4181-9A3A-675AD9FF9578}"/>
              </a:ext>
            </a:extLst>
          </p:cNvPr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ED55AB47-D8C0-47A7-B1F6-79949A8E0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17" y="2900219"/>
            <a:ext cx="16195766" cy="606559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D18E605-7961-4A87-A32D-8EF281685C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37" r="83876"/>
          <a:stretch/>
        </p:blipFill>
        <p:spPr>
          <a:xfrm>
            <a:off x="2520098" y="2433661"/>
            <a:ext cx="1266316" cy="72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화살표: U자형 10">
            <a:extLst>
              <a:ext uri="{FF2B5EF4-FFF2-40B4-BE49-F238E27FC236}">
                <a16:creationId xmlns:a16="http://schemas.microsoft.com/office/drawing/2014/main" id="{3D51C260-A235-4A79-83AE-D1F5F85AD1F2}"/>
              </a:ext>
            </a:extLst>
          </p:cNvPr>
          <p:cNvSpPr/>
          <p:nvPr/>
        </p:nvSpPr>
        <p:spPr>
          <a:xfrm flipH="1">
            <a:off x="3496147" y="2008011"/>
            <a:ext cx="12491320" cy="448724"/>
          </a:xfrm>
          <a:prstGeom prst="utur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E4085E6-1FB6-49A7-BB41-44B24B07B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874"/>
          <a:stretch/>
        </p:blipFill>
        <p:spPr>
          <a:xfrm>
            <a:off x="15697200" y="2400300"/>
            <a:ext cx="1562220" cy="72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8371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개발 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5461" y="857714"/>
            <a:ext cx="1273360" cy="8333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5216210"/>
            <a:ext cx="18285714" cy="5079028"/>
            <a:chOff x="0" y="5216210"/>
            <a:chExt cx="18285714" cy="50790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216210"/>
              <a:ext cx="18285714" cy="50790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18952" y="784516"/>
            <a:ext cx="10187804" cy="5502666"/>
            <a:chOff x="7796727" y="873099"/>
            <a:chExt cx="10187804" cy="55026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6727" y="873099"/>
              <a:ext cx="10187804" cy="5502666"/>
            </a:xfrm>
            <a:prstGeom prst="rect">
              <a:avLst/>
            </a:prstGeom>
          </p:spPr>
        </p:pic>
      </p:grpSp>
      <p:sp>
        <p:nvSpPr>
          <p:cNvPr id="35" name="Object 8">
            <a:extLst>
              <a:ext uri="{FF2B5EF4-FFF2-40B4-BE49-F238E27FC236}">
                <a16:creationId xmlns:a16="http://schemas.microsoft.com/office/drawing/2014/main" id="{AF829056-06F2-4CD9-BDF0-5598FCB30B10}"/>
              </a:ext>
            </a:extLst>
          </p:cNvPr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CF871943-B3FA-4570-B3B0-99A55F540D17}"/>
              </a:ext>
            </a:extLst>
          </p:cNvPr>
          <p:cNvSpPr txBox="1"/>
          <p:nvPr/>
        </p:nvSpPr>
        <p:spPr>
          <a:xfrm>
            <a:off x="2627048" y="1638300"/>
            <a:ext cx="11088952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화면 분할 구동</a:t>
            </a:r>
            <a:endParaRPr 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Object 16">
            <a:extLst>
              <a:ext uri="{FF2B5EF4-FFF2-40B4-BE49-F238E27FC236}">
                <a16:creationId xmlns:a16="http://schemas.microsoft.com/office/drawing/2014/main" id="{7612EEA3-62E3-41FB-901A-8651F5C52370}"/>
              </a:ext>
            </a:extLst>
          </p:cNvPr>
          <p:cNvSpPr txBox="1"/>
          <p:nvPr/>
        </p:nvSpPr>
        <p:spPr>
          <a:xfrm>
            <a:off x="129522" y="7220216"/>
            <a:ext cx="4127073" cy="67687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kern="0" spc="-200" dirty="0">
                <a:solidFill>
                  <a:srgbClr val="3343A8"/>
                </a:solidFill>
                <a:latin typeface="G마켓 산스 Bold" pitchFamily="34" charset="0"/>
              </a:rPr>
              <a:t>iframe</a:t>
            </a:r>
            <a:endParaRPr 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073EF-D8D9-4744-87B2-C4E266EB3D03}"/>
              </a:ext>
            </a:extLst>
          </p:cNvPr>
          <p:cNvGrpSpPr/>
          <p:nvPr/>
        </p:nvGrpSpPr>
        <p:grpSpPr>
          <a:xfrm>
            <a:off x="-304800" y="3690947"/>
            <a:ext cx="8421823" cy="5311786"/>
            <a:chOff x="-353179" y="3690947"/>
            <a:chExt cx="8421823" cy="53117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51859" y="5080375"/>
              <a:ext cx="1060701" cy="273551"/>
              <a:chOff x="4303358" y="5079434"/>
              <a:chExt cx="1060701" cy="2735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03358" y="5079434"/>
                <a:ext cx="1060701" cy="273551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773626E-9680-4B92-ACC3-14CD83A143B2}"/>
                </a:ext>
              </a:extLst>
            </p:cNvPr>
            <p:cNvGrpSpPr/>
            <p:nvPr/>
          </p:nvGrpSpPr>
          <p:grpSpPr>
            <a:xfrm>
              <a:off x="754701" y="3752728"/>
              <a:ext cx="2905106" cy="2905106"/>
              <a:chOff x="512780" y="3292898"/>
              <a:chExt cx="3790578" cy="3790578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2BA5E3D8-9ACF-4F98-A5FF-994F87C34FD0}"/>
                  </a:ext>
                </a:extLst>
              </p:cNvPr>
              <p:cNvSpPr/>
              <p:nvPr/>
            </p:nvSpPr>
            <p:spPr>
              <a:xfrm>
                <a:off x="512780" y="3292898"/>
                <a:ext cx="3790578" cy="3790578"/>
              </a:xfrm>
              <a:prstGeom prst="ellipse">
                <a:avLst/>
              </a:prstGeom>
              <a:solidFill>
                <a:srgbClr val="33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A9A2A74-F14B-4706-B24A-F3A000A3FE8E}"/>
                  </a:ext>
                </a:extLst>
              </p:cNvPr>
              <p:cNvSpPr/>
              <p:nvPr/>
            </p:nvSpPr>
            <p:spPr>
              <a:xfrm>
                <a:off x="636293" y="3421105"/>
                <a:ext cx="3551195" cy="35511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DA2A3BF-3645-4796-82D8-5C5BE300CF3D}"/>
                </a:ext>
              </a:extLst>
            </p:cNvPr>
            <p:cNvGrpSpPr/>
            <p:nvPr/>
          </p:nvGrpSpPr>
          <p:grpSpPr>
            <a:xfrm>
              <a:off x="4392484" y="3690947"/>
              <a:ext cx="2905106" cy="2905106"/>
              <a:chOff x="4392484" y="3690947"/>
              <a:chExt cx="2905106" cy="2905106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A95FEA9C-4256-42A9-B1D5-E60BC6853A1F}"/>
                  </a:ext>
                </a:extLst>
              </p:cNvPr>
              <p:cNvSpPr/>
              <p:nvPr/>
            </p:nvSpPr>
            <p:spPr>
              <a:xfrm>
                <a:off x="4392484" y="3690947"/>
                <a:ext cx="2905106" cy="2905106"/>
              </a:xfrm>
              <a:prstGeom prst="ellipse">
                <a:avLst/>
              </a:prstGeom>
              <a:solidFill>
                <a:srgbClr val="33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496DD8F-5BD8-4D83-87FF-7E1E89402CA8}"/>
                  </a:ext>
                </a:extLst>
              </p:cNvPr>
              <p:cNvSpPr/>
              <p:nvPr/>
            </p:nvSpPr>
            <p:spPr>
              <a:xfrm>
                <a:off x="4487145" y="3789205"/>
                <a:ext cx="2721642" cy="27216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0F0492F-6841-4BAD-A1BA-69A5CD62C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5348" y="4498095"/>
              <a:ext cx="1492751" cy="149275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155748C-72A4-4150-8FDD-9E917D8C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931" y="4021458"/>
              <a:ext cx="2229223" cy="2244084"/>
            </a:xfrm>
            <a:prstGeom prst="rect">
              <a:avLst/>
            </a:prstGeom>
          </p:spPr>
        </p:pic>
        <p:sp>
          <p:nvSpPr>
            <p:cNvPr id="49" name="Object 15">
              <a:extLst>
                <a:ext uri="{FF2B5EF4-FFF2-40B4-BE49-F238E27FC236}">
                  <a16:creationId xmlns:a16="http://schemas.microsoft.com/office/drawing/2014/main" id="{42C475E1-A99F-489F-80E1-9F4A111CDDBD}"/>
                </a:ext>
              </a:extLst>
            </p:cNvPr>
            <p:cNvSpPr txBox="1"/>
            <p:nvPr/>
          </p:nvSpPr>
          <p:spPr>
            <a:xfrm>
              <a:off x="-353179" y="8143588"/>
              <a:ext cx="4690847" cy="8591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Iframe</a:t>
              </a:r>
              <a:r>
                <a:rPr lang="ko-KR" alt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으로</a:t>
              </a:r>
              <a:endParaRPr lang="en-US" altLang="ko-KR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각각의 구역 관리 시</a:t>
              </a:r>
              <a:endParaRPr lang="en-US" altLang="ko-KR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충돌 발생</a:t>
              </a:r>
              <a:endParaRPr lang="en-US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51" name="Object 17">
              <a:extLst>
                <a:ext uri="{FF2B5EF4-FFF2-40B4-BE49-F238E27FC236}">
                  <a16:creationId xmlns:a16="http://schemas.microsoft.com/office/drawing/2014/main" id="{F02DF902-BA8F-4C45-87EB-F507FE80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748" y="7861003"/>
              <a:ext cx="2252620" cy="123810"/>
            </a:xfrm>
            <a:prstGeom prst="rect">
              <a:avLst/>
            </a:prstGeom>
          </p:spPr>
        </p:pic>
        <p:sp>
          <p:nvSpPr>
            <p:cNvPr id="52" name="Object 28">
              <a:extLst>
                <a:ext uri="{FF2B5EF4-FFF2-40B4-BE49-F238E27FC236}">
                  <a16:creationId xmlns:a16="http://schemas.microsoft.com/office/drawing/2014/main" id="{D01BE9F1-927A-4BC7-9359-72F060B22241}"/>
                </a:ext>
              </a:extLst>
            </p:cNvPr>
            <p:cNvSpPr txBox="1"/>
            <p:nvPr/>
          </p:nvSpPr>
          <p:spPr>
            <a:xfrm>
              <a:off x="3377797" y="8189163"/>
              <a:ext cx="4690847" cy="41719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AJAX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로</a:t>
              </a:r>
              <a:endPara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각각의 나눠진 구역을 별도 관리</a:t>
              </a:r>
              <a:endPara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3" name="Object 32">
              <a:extLst>
                <a:ext uri="{FF2B5EF4-FFF2-40B4-BE49-F238E27FC236}">
                  <a16:creationId xmlns:a16="http://schemas.microsoft.com/office/drawing/2014/main" id="{F9A63991-1C82-4345-92B8-C66229C45EC6}"/>
                </a:ext>
              </a:extLst>
            </p:cNvPr>
            <p:cNvSpPr txBox="1"/>
            <p:nvPr/>
          </p:nvSpPr>
          <p:spPr>
            <a:xfrm>
              <a:off x="3716061" y="7220438"/>
              <a:ext cx="4127073" cy="56905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800" kern="0" spc="-200" dirty="0">
                  <a:solidFill>
                    <a:srgbClr val="3343A8"/>
                  </a:solidFill>
                  <a:latin typeface="G마켓 산스 Bold" pitchFamily="34" charset="0"/>
                  <a:cs typeface="G마켓 산스 Bold" pitchFamily="34" charset="0"/>
                </a:rPr>
                <a:t>AJAX</a:t>
              </a:r>
              <a:endParaRPr lang="en-US" dirty="0"/>
            </a:p>
          </p:txBody>
        </p:sp>
        <p:pic>
          <p:nvPicPr>
            <p:cNvPr id="54" name="Object 33">
              <a:extLst>
                <a:ext uri="{FF2B5EF4-FFF2-40B4-BE49-F238E27FC236}">
                  <a16:creationId xmlns:a16="http://schemas.microsoft.com/office/drawing/2014/main" id="{1B049B4B-53F6-4FA6-8DF8-43285427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7504" y="7831136"/>
              <a:ext cx="3431841" cy="123810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72B09A8-E8F4-4E70-97F4-5CBC4D7FEF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34992" y="3789205"/>
            <a:ext cx="5417283" cy="6083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8371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개발 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5461" y="857714"/>
            <a:ext cx="1273360" cy="8333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5216210"/>
            <a:ext cx="18285714" cy="5079028"/>
            <a:chOff x="0" y="5216210"/>
            <a:chExt cx="18285714" cy="50790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216210"/>
              <a:ext cx="18285714" cy="5079028"/>
            </a:xfrm>
            <a:prstGeom prst="rect">
              <a:avLst/>
            </a:prstGeom>
          </p:spPr>
        </p:pic>
      </p:grpSp>
      <p:sp>
        <p:nvSpPr>
          <p:cNvPr id="35" name="Object 8">
            <a:extLst>
              <a:ext uri="{FF2B5EF4-FFF2-40B4-BE49-F238E27FC236}">
                <a16:creationId xmlns:a16="http://schemas.microsoft.com/office/drawing/2014/main" id="{AF829056-06F2-4CD9-BDF0-5598FCB30B10}"/>
              </a:ext>
            </a:extLst>
          </p:cNvPr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CF871943-B3FA-4570-B3B0-99A55F540D17}"/>
              </a:ext>
            </a:extLst>
          </p:cNvPr>
          <p:cNvSpPr txBox="1"/>
          <p:nvPr/>
        </p:nvSpPr>
        <p:spPr>
          <a:xfrm>
            <a:off x="2627048" y="1638300"/>
            <a:ext cx="11088952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그래프 출력</a:t>
            </a:r>
            <a:endParaRPr 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Object 16">
            <a:extLst>
              <a:ext uri="{FF2B5EF4-FFF2-40B4-BE49-F238E27FC236}">
                <a16:creationId xmlns:a16="http://schemas.microsoft.com/office/drawing/2014/main" id="{7612EEA3-62E3-41FB-901A-8651F5C52370}"/>
              </a:ext>
            </a:extLst>
          </p:cNvPr>
          <p:cNvSpPr txBox="1"/>
          <p:nvPr/>
        </p:nvSpPr>
        <p:spPr>
          <a:xfrm>
            <a:off x="482700" y="7046675"/>
            <a:ext cx="4127073" cy="67687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200" dirty="0">
                <a:solidFill>
                  <a:srgbClr val="3343A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문제점</a:t>
            </a:r>
            <a:endParaRPr lang="en-US" altLang="ko-KR" sz="28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073EF-D8D9-4744-87B2-C4E266EB3D03}"/>
              </a:ext>
            </a:extLst>
          </p:cNvPr>
          <p:cNvGrpSpPr/>
          <p:nvPr/>
        </p:nvGrpSpPr>
        <p:grpSpPr>
          <a:xfrm>
            <a:off x="222946" y="3651796"/>
            <a:ext cx="8361959" cy="5980327"/>
            <a:chOff x="-130233" y="3690947"/>
            <a:chExt cx="8361959" cy="598032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51859" y="5080375"/>
              <a:ext cx="1060701" cy="273551"/>
              <a:chOff x="4303358" y="5079434"/>
              <a:chExt cx="1060701" cy="27355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03358" y="5079434"/>
                <a:ext cx="1060701" cy="273551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773626E-9680-4B92-ACC3-14CD83A143B2}"/>
                </a:ext>
              </a:extLst>
            </p:cNvPr>
            <p:cNvGrpSpPr/>
            <p:nvPr/>
          </p:nvGrpSpPr>
          <p:grpSpPr>
            <a:xfrm>
              <a:off x="754701" y="3752728"/>
              <a:ext cx="2905106" cy="2905106"/>
              <a:chOff x="512780" y="3292898"/>
              <a:chExt cx="3790578" cy="3790578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2BA5E3D8-9ACF-4F98-A5FF-994F87C34FD0}"/>
                  </a:ext>
                </a:extLst>
              </p:cNvPr>
              <p:cNvSpPr/>
              <p:nvPr/>
            </p:nvSpPr>
            <p:spPr>
              <a:xfrm>
                <a:off x="512780" y="3292898"/>
                <a:ext cx="3790578" cy="3790578"/>
              </a:xfrm>
              <a:prstGeom prst="ellipse">
                <a:avLst/>
              </a:prstGeom>
              <a:solidFill>
                <a:srgbClr val="33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A9A2A74-F14B-4706-B24A-F3A000A3FE8E}"/>
                  </a:ext>
                </a:extLst>
              </p:cNvPr>
              <p:cNvSpPr/>
              <p:nvPr/>
            </p:nvSpPr>
            <p:spPr>
              <a:xfrm>
                <a:off x="636293" y="3421105"/>
                <a:ext cx="3551195" cy="35511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DA2A3BF-3645-4796-82D8-5C5BE300CF3D}"/>
                </a:ext>
              </a:extLst>
            </p:cNvPr>
            <p:cNvGrpSpPr/>
            <p:nvPr/>
          </p:nvGrpSpPr>
          <p:grpSpPr>
            <a:xfrm>
              <a:off x="4392484" y="3690947"/>
              <a:ext cx="2905106" cy="2905106"/>
              <a:chOff x="4392484" y="3690947"/>
              <a:chExt cx="2905106" cy="2905106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A95FEA9C-4256-42A9-B1D5-E60BC6853A1F}"/>
                  </a:ext>
                </a:extLst>
              </p:cNvPr>
              <p:cNvSpPr/>
              <p:nvPr/>
            </p:nvSpPr>
            <p:spPr>
              <a:xfrm>
                <a:off x="4392484" y="3690947"/>
                <a:ext cx="2905106" cy="2905106"/>
              </a:xfrm>
              <a:prstGeom prst="ellipse">
                <a:avLst/>
              </a:prstGeom>
              <a:solidFill>
                <a:srgbClr val="3343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496DD8F-5BD8-4D83-87FF-7E1E89402CA8}"/>
                  </a:ext>
                </a:extLst>
              </p:cNvPr>
              <p:cNvSpPr/>
              <p:nvPr/>
            </p:nvSpPr>
            <p:spPr>
              <a:xfrm>
                <a:off x="4487145" y="3789205"/>
                <a:ext cx="2721642" cy="27216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9" name="Object 15">
              <a:extLst>
                <a:ext uri="{FF2B5EF4-FFF2-40B4-BE49-F238E27FC236}">
                  <a16:creationId xmlns:a16="http://schemas.microsoft.com/office/drawing/2014/main" id="{42C475E1-A99F-489F-80E1-9F4A111CDDBD}"/>
                </a:ext>
              </a:extLst>
            </p:cNvPr>
            <p:cNvSpPr txBox="1"/>
            <p:nvPr/>
          </p:nvSpPr>
          <p:spPr>
            <a:xfrm>
              <a:off x="-130233" y="7913770"/>
              <a:ext cx="4690847" cy="175750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참고 자료 부족</a:t>
              </a:r>
              <a:endParaRPr lang="en-US" altLang="ko-KR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세부 매커니즘 파악 부족</a:t>
              </a:r>
              <a:endParaRPr lang="en-US" altLang="ko-KR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개발 시간 부족</a:t>
              </a:r>
              <a:endParaRPr lang="en-US" altLang="ko-KR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endParaRPr lang="en-US" altLang="ko-KR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그래프 환경과</a:t>
              </a:r>
              <a:endParaRPr lang="en-US" altLang="ko-KR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논문 서버와의 연동  </a:t>
              </a:r>
              <a:endParaRPr lang="en-US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pic>
          <p:nvPicPr>
            <p:cNvPr id="51" name="Object 17">
              <a:extLst>
                <a:ext uri="{FF2B5EF4-FFF2-40B4-BE49-F238E27FC236}">
                  <a16:creationId xmlns:a16="http://schemas.microsoft.com/office/drawing/2014/main" id="{F02DF902-BA8F-4C45-87EB-F507FE80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368" y="7658435"/>
              <a:ext cx="2252620" cy="123810"/>
            </a:xfrm>
            <a:prstGeom prst="rect">
              <a:avLst/>
            </a:prstGeom>
          </p:spPr>
        </p:pic>
        <p:sp>
          <p:nvSpPr>
            <p:cNvPr id="52" name="Object 28">
              <a:extLst>
                <a:ext uri="{FF2B5EF4-FFF2-40B4-BE49-F238E27FC236}">
                  <a16:creationId xmlns:a16="http://schemas.microsoft.com/office/drawing/2014/main" id="{D01BE9F1-927A-4BC7-9359-72F060B22241}"/>
                </a:ext>
              </a:extLst>
            </p:cNvPr>
            <p:cNvSpPr txBox="1"/>
            <p:nvPr/>
          </p:nvSpPr>
          <p:spPr>
            <a:xfrm>
              <a:off x="3540879" y="7944980"/>
              <a:ext cx="4690847" cy="171192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Node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와 </a:t>
              </a:r>
              <a:r>
                <a:rPr lang="en-US" altLang="ko-KR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edge 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데이터에</a:t>
              </a:r>
              <a:endPara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sz="20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writeFile</a:t>
              </a:r>
              <a:r>
                <a:rPr lang="en-US" altLang="ko-KR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함수로</a:t>
              </a:r>
              <a:endPara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논문 데이터를 덮어씀</a:t>
              </a:r>
              <a:endPara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endPara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en-US" altLang="ko-KR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Content 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함수를 통해</a:t>
              </a:r>
              <a:endPara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그래프 출력 페이지 </a:t>
              </a:r>
              <a:r>
                <a:rPr lang="en-US" altLang="ko-KR" sz="20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url</a:t>
              </a:r>
              <a:r>
                <a:rPr lang="ko-KR" altLang="en-US" sz="20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로 이동</a:t>
              </a:r>
              <a:endParaRPr lang="en-US" altLang="ko-KR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3" name="Object 32">
              <a:extLst>
                <a:ext uri="{FF2B5EF4-FFF2-40B4-BE49-F238E27FC236}">
                  <a16:creationId xmlns:a16="http://schemas.microsoft.com/office/drawing/2014/main" id="{F9A63991-1C82-4345-92B8-C66229C45EC6}"/>
                </a:ext>
              </a:extLst>
            </p:cNvPr>
            <p:cNvSpPr txBox="1"/>
            <p:nvPr/>
          </p:nvSpPr>
          <p:spPr>
            <a:xfrm>
              <a:off x="3781500" y="7117491"/>
              <a:ext cx="4127073" cy="56905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800" kern="0" spc="-200" dirty="0">
                  <a:solidFill>
                    <a:srgbClr val="3343A8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G마켓 산스 Bold" pitchFamily="34" charset="0"/>
                </a:rPr>
                <a:t>해결책</a:t>
              </a:r>
              <a:endParaRPr lang="en-US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30" name="그림 4">
            <a:extLst>
              <a:ext uri="{FF2B5EF4-FFF2-40B4-BE49-F238E27FC236}">
                <a16:creationId xmlns:a16="http://schemas.microsoft.com/office/drawing/2014/main" id="{E0CF689B-0223-4585-963F-44AE7B61F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95" y="4357973"/>
            <a:ext cx="1492751" cy="1492751"/>
          </a:xfrm>
          <a:prstGeom prst="rect">
            <a:avLst/>
          </a:prstGeom>
        </p:spPr>
      </p:pic>
      <p:pic>
        <p:nvPicPr>
          <p:cNvPr id="32" name="Object 17">
            <a:extLst>
              <a:ext uri="{FF2B5EF4-FFF2-40B4-BE49-F238E27FC236}">
                <a16:creationId xmlns:a16="http://schemas.microsoft.com/office/drawing/2014/main" id="{B8A7160E-DE23-42FB-937F-534C9FD9C5B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7202" y="7617153"/>
            <a:ext cx="2252620" cy="1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1AEFE-F2F5-4FFB-9386-00A6C259F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16" y="4195379"/>
            <a:ext cx="1817937" cy="1817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C580E1-0EAD-4AF9-9596-DCF495BAE8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020" y="1947165"/>
            <a:ext cx="8192643" cy="44964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086E88-8799-468F-BA44-2AE007C8A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834" y="5145314"/>
            <a:ext cx="5161454" cy="3151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6250BD-DF2A-4345-AA2F-3682C0DDD6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28" y="2188891"/>
            <a:ext cx="6639852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6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1002">
            <a:extLst>
              <a:ext uri="{FF2B5EF4-FFF2-40B4-BE49-F238E27FC236}">
                <a16:creationId xmlns:a16="http://schemas.microsoft.com/office/drawing/2014/main" id="{8266B764-A994-4E5D-81BB-36BF1669DEB9}"/>
              </a:ext>
            </a:extLst>
          </p:cNvPr>
          <p:cNvGrpSpPr/>
          <p:nvPr/>
        </p:nvGrpSpPr>
        <p:grpSpPr>
          <a:xfrm>
            <a:off x="0" y="6073352"/>
            <a:ext cx="18285714" cy="4221887"/>
            <a:chOff x="0" y="6073352"/>
            <a:chExt cx="18285714" cy="4221886"/>
          </a:xfrm>
        </p:grpSpPr>
        <p:pic>
          <p:nvPicPr>
            <p:cNvPr id="69" name="Object 9">
              <a:extLst>
                <a:ext uri="{FF2B5EF4-FFF2-40B4-BE49-F238E27FC236}">
                  <a16:creationId xmlns:a16="http://schemas.microsoft.com/office/drawing/2014/main" id="{E849A5F3-5D1D-458D-89ED-2270C29D4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073352"/>
              <a:ext cx="18285714" cy="4221886"/>
            </a:xfrm>
            <a:prstGeom prst="rect">
              <a:avLst/>
            </a:prstGeom>
          </p:spPr>
        </p:pic>
      </p:grpSp>
      <p:pic>
        <p:nvPicPr>
          <p:cNvPr id="35" name="Picture 7">
            <a:extLst>
              <a:ext uri="{FF2B5EF4-FFF2-40B4-BE49-F238E27FC236}">
                <a16:creationId xmlns:a16="http://schemas.microsoft.com/office/drawing/2014/main" id="{A9B01320-9435-4B7D-88BD-FDE8283954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" b="1583"/>
          <a:stretch/>
        </p:blipFill>
        <p:spPr>
          <a:xfrm>
            <a:off x="1046912" y="2150112"/>
            <a:ext cx="16507910" cy="797920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Object 2"/>
          <p:cNvSpPr txBox="1"/>
          <p:nvPr/>
        </p:nvSpPr>
        <p:spPr>
          <a:xfrm>
            <a:off x="2568372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기능 구현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1400" y="761906"/>
            <a:ext cx="1296158" cy="1285715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77896" y="1679237"/>
            <a:ext cx="11088953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cs typeface="에스코어 드림 3 Light" pitchFamily="34" charset="0"/>
              </a:rPr>
              <a:t>결과-종합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85462" y="822917"/>
            <a:ext cx="1273361" cy="89132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sp>
        <p:nvSpPr>
          <p:cNvPr id="66" name="Object 8">
            <a:extLst>
              <a:ext uri="{FF2B5EF4-FFF2-40B4-BE49-F238E27FC236}">
                <a16:creationId xmlns:a16="http://schemas.microsoft.com/office/drawing/2014/main" id="{52D94DB9-78BA-4A56-8457-5ACE2F020C85}"/>
              </a:ext>
            </a:extLst>
          </p:cNvPr>
          <p:cNvSpPr txBox="1"/>
          <p:nvPr/>
        </p:nvSpPr>
        <p:spPr>
          <a:xfrm>
            <a:off x="13666847" y="206670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1" kern="0" spc="1001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3FFE087-A514-4185-B21B-4BB55B7D4476}"/>
              </a:ext>
            </a:extLst>
          </p:cNvPr>
          <p:cNvGrpSpPr/>
          <p:nvPr/>
        </p:nvGrpSpPr>
        <p:grpSpPr>
          <a:xfrm>
            <a:off x="302909" y="2690638"/>
            <a:ext cx="2518514" cy="2515931"/>
            <a:chOff x="242032" y="1744513"/>
            <a:chExt cx="1679009" cy="16772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7635F08-CC85-48B3-BF33-604B1F621F76}"/>
                </a:ext>
              </a:extLst>
            </p:cNvPr>
            <p:cNvGrpSpPr/>
            <p:nvPr/>
          </p:nvGrpSpPr>
          <p:grpSpPr>
            <a:xfrm>
              <a:off x="242032" y="1744513"/>
              <a:ext cx="1679009" cy="1677287"/>
              <a:chOff x="224686" y="2475168"/>
              <a:chExt cx="3468269" cy="346826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686" y="2475168"/>
                <a:ext cx="3468269" cy="3468269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584729" y="2835211"/>
                <a:ext cx="2748181" cy="2748181"/>
                <a:chOff x="340197" y="6464173"/>
                <a:chExt cx="2748181" cy="2748181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0197" y="6464173"/>
                  <a:ext cx="2748181" cy="2748181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EAA6A6-6358-4E5D-928A-2338C9FFD36C}"/>
                </a:ext>
              </a:extLst>
            </p:cNvPr>
            <p:cNvSpPr txBox="1"/>
            <p:nvPr/>
          </p:nvSpPr>
          <p:spPr>
            <a:xfrm>
              <a:off x="292850" y="2352324"/>
              <a:ext cx="15773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인용 구조 출력</a:t>
              </a:r>
              <a:endParaRPr lang="en-US" altLang="ko-KR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하이퍼링크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59C096-0C00-4D60-9957-C706C53C2F64}"/>
              </a:ext>
            </a:extLst>
          </p:cNvPr>
          <p:cNvGrpSpPr/>
          <p:nvPr/>
        </p:nvGrpSpPr>
        <p:grpSpPr>
          <a:xfrm>
            <a:off x="15508037" y="2698829"/>
            <a:ext cx="2518514" cy="2515931"/>
            <a:chOff x="10313180" y="1573547"/>
            <a:chExt cx="1679009" cy="167728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EAA51C1-8F0C-46B9-8202-D14CC93CFA37}"/>
                </a:ext>
              </a:extLst>
            </p:cNvPr>
            <p:cNvGrpSpPr/>
            <p:nvPr/>
          </p:nvGrpSpPr>
          <p:grpSpPr>
            <a:xfrm>
              <a:off x="10313180" y="1573547"/>
              <a:ext cx="1679009" cy="1677287"/>
              <a:chOff x="224686" y="2475168"/>
              <a:chExt cx="3468269" cy="3468269"/>
            </a:xfrm>
          </p:grpSpPr>
          <p:pic>
            <p:nvPicPr>
              <p:cNvPr id="93" name="Object 36">
                <a:extLst>
                  <a:ext uri="{FF2B5EF4-FFF2-40B4-BE49-F238E27FC236}">
                    <a16:creationId xmlns:a16="http://schemas.microsoft.com/office/drawing/2014/main" id="{4F83F065-DFF4-487F-96DB-01C545861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686" y="2475168"/>
                <a:ext cx="3468269" cy="3468269"/>
              </a:xfrm>
              <a:prstGeom prst="rect">
                <a:avLst/>
              </a:prstGeom>
            </p:spPr>
          </p:pic>
          <p:grpSp>
            <p:nvGrpSpPr>
              <p:cNvPr id="94" name="그룹 1010">
                <a:extLst>
                  <a:ext uri="{FF2B5EF4-FFF2-40B4-BE49-F238E27FC236}">
                    <a16:creationId xmlns:a16="http://schemas.microsoft.com/office/drawing/2014/main" id="{A93F2F39-9C2D-43A3-ADFE-AEE09BF707AA}"/>
                  </a:ext>
                </a:extLst>
              </p:cNvPr>
              <p:cNvGrpSpPr/>
              <p:nvPr/>
            </p:nvGrpSpPr>
            <p:grpSpPr>
              <a:xfrm>
                <a:off x="584729" y="2835211"/>
                <a:ext cx="2748181" cy="2748181"/>
                <a:chOff x="340197" y="6464173"/>
                <a:chExt cx="2748181" cy="2748181"/>
              </a:xfrm>
            </p:grpSpPr>
            <p:pic>
              <p:nvPicPr>
                <p:cNvPr id="95" name="Object 33">
                  <a:extLst>
                    <a:ext uri="{FF2B5EF4-FFF2-40B4-BE49-F238E27FC236}">
                      <a16:creationId xmlns:a16="http://schemas.microsoft.com/office/drawing/2014/main" id="{E25CB80B-EFDC-4B2C-A473-834D9DF755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0197" y="6464173"/>
                  <a:ext cx="2748181" cy="2748181"/>
                </a:xfrm>
                <a:prstGeom prst="rect">
                  <a:avLst/>
                </a:prstGeom>
              </p:spPr>
            </p:pic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81FAB6-2D0D-43A3-A8EC-C5F9908EB79C}"/>
                </a:ext>
              </a:extLst>
            </p:cNvPr>
            <p:cNvSpPr txBox="1"/>
            <p:nvPr/>
          </p:nvSpPr>
          <p:spPr>
            <a:xfrm>
              <a:off x="10363998" y="2317244"/>
              <a:ext cx="15773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북마크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AC26710-D6CD-46D8-AD0D-F3C7B094298F}"/>
              </a:ext>
            </a:extLst>
          </p:cNvPr>
          <p:cNvGrpSpPr/>
          <p:nvPr/>
        </p:nvGrpSpPr>
        <p:grpSpPr>
          <a:xfrm>
            <a:off x="15508037" y="7616059"/>
            <a:ext cx="2518514" cy="2515931"/>
            <a:chOff x="10322856" y="5078505"/>
            <a:chExt cx="1679009" cy="167728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2FD696E-7225-4DFD-BC1D-992189208985}"/>
                </a:ext>
              </a:extLst>
            </p:cNvPr>
            <p:cNvGrpSpPr/>
            <p:nvPr/>
          </p:nvGrpSpPr>
          <p:grpSpPr>
            <a:xfrm>
              <a:off x="10322856" y="5078505"/>
              <a:ext cx="1679009" cy="1677287"/>
              <a:chOff x="224686" y="2475168"/>
              <a:chExt cx="3468269" cy="3468269"/>
            </a:xfrm>
          </p:grpSpPr>
          <p:pic>
            <p:nvPicPr>
              <p:cNvPr id="81" name="Object 36">
                <a:extLst>
                  <a:ext uri="{FF2B5EF4-FFF2-40B4-BE49-F238E27FC236}">
                    <a16:creationId xmlns:a16="http://schemas.microsoft.com/office/drawing/2014/main" id="{3B9C447E-42C9-4B39-94BB-556A5CA58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686" y="2475168"/>
                <a:ext cx="3468269" cy="3468269"/>
              </a:xfrm>
              <a:prstGeom prst="rect">
                <a:avLst/>
              </a:prstGeom>
            </p:spPr>
          </p:pic>
          <p:grpSp>
            <p:nvGrpSpPr>
              <p:cNvPr id="83" name="그룹 1010">
                <a:extLst>
                  <a:ext uri="{FF2B5EF4-FFF2-40B4-BE49-F238E27FC236}">
                    <a16:creationId xmlns:a16="http://schemas.microsoft.com/office/drawing/2014/main" id="{8D295311-A0BA-48B5-B7CD-E2A8669A1906}"/>
                  </a:ext>
                </a:extLst>
              </p:cNvPr>
              <p:cNvGrpSpPr/>
              <p:nvPr/>
            </p:nvGrpSpPr>
            <p:grpSpPr>
              <a:xfrm>
                <a:off x="584729" y="2835211"/>
                <a:ext cx="2748181" cy="2748181"/>
                <a:chOff x="340197" y="6464173"/>
                <a:chExt cx="2748181" cy="2748181"/>
              </a:xfrm>
            </p:grpSpPr>
            <p:pic>
              <p:nvPicPr>
                <p:cNvPr id="84" name="Object 33">
                  <a:extLst>
                    <a:ext uri="{FF2B5EF4-FFF2-40B4-BE49-F238E27FC236}">
                      <a16:creationId xmlns:a16="http://schemas.microsoft.com/office/drawing/2014/main" id="{90F251A2-C262-4F7E-B83F-B76B35AEB7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0197" y="6464173"/>
                  <a:ext cx="2748181" cy="2748181"/>
                </a:xfrm>
                <a:prstGeom prst="rect">
                  <a:avLst/>
                </a:prstGeom>
              </p:spPr>
            </p:pic>
          </p:grp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BFB62FD-F8B8-4CD3-A877-DFCF521D6777}"/>
                </a:ext>
              </a:extLst>
            </p:cNvPr>
            <p:cNvSpPr txBox="1"/>
            <p:nvPr/>
          </p:nvSpPr>
          <p:spPr>
            <a:xfrm>
              <a:off x="10373674" y="5778649"/>
              <a:ext cx="15773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그래프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B604A8-929A-4020-94C6-4077B6335133}"/>
              </a:ext>
            </a:extLst>
          </p:cNvPr>
          <p:cNvGrpSpPr/>
          <p:nvPr/>
        </p:nvGrpSpPr>
        <p:grpSpPr>
          <a:xfrm>
            <a:off x="302911" y="7614013"/>
            <a:ext cx="2518514" cy="2515931"/>
            <a:chOff x="201940" y="5076008"/>
            <a:chExt cx="1679009" cy="167728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E3E401F-CF79-410A-9173-7273F89B6B39}"/>
                </a:ext>
              </a:extLst>
            </p:cNvPr>
            <p:cNvGrpSpPr/>
            <p:nvPr/>
          </p:nvGrpSpPr>
          <p:grpSpPr>
            <a:xfrm>
              <a:off x="201940" y="5076008"/>
              <a:ext cx="1679009" cy="1677287"/>
              <a:chOff x="224686" y="2475168"/>
              <a:chExt cx="3468269" cy="3468269"/>
            </a:xfrm>
          </p:grpSpPr>
          <p:pic>
            <p:nvPicPr>
              <p:cNvPr id="88" name="Object 36">
                <a:extLst>
                  <a:ext uri="{FF2B5EF4-FFF2-40B4-BE49-F238E27FC236}">
                    <a16:creationId xmlns:a16="http://schemas.microsoft.com/office/drawing/2014/main" id="{64A4897E-0424-43F4-9BDB-3290D4757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4686" y="2475168"/>
                <a:ext cx="3468269" cy="3468269"/>
              </a:xfrm>
              <a:prstGeom prst="rect">
                <a:avLst/>
              </a:prstGeom>
            </p:spPr>
          </p:pic>
          <p:grpSp>
            <p:nvGrpSpPr>
              <p:cNvPr id="90" name="그룹 1010">
                <a:extLst>
                  <a:ext uri="{FF2B5EF4-FFF2-40B4-BE49-F238E27FC236}">
                    <a16:creationId xmlns:a16="http://schemas.microsoft.com/office/drawing/2014/main" id="{D81606CE-A685-4933-8342-75A505AEB883}"/>
                  </a:ext>
                </a:extLst>
              </p:cNvPr>
              <p:cNvGrpSpPr/>
              <p:nvPr/>
            </p:nvGrpSpPr>
            <p:grpSpPr>
              <a:xfrm>
                <a:off x="584729" y="2835211"/>
                <a:ext cx="2748181" cy="2748181"/>
                <a:chOff x="340197" y="6464173"/>
                <a:chExt cx="2748181" cy="2748181"/>
              </a:xfrm>
            </p:grpSpPr>
            <p:pic>
              <p:nvPicPr>
                <p:cNvPr id="91" name="Object 33">
                  <a:extLst>
                    <a:ext uri="{FF2B5EF4-FFF2-40B4-BE49-F238E27FC236}">
                      <a16:creationId xmlns:a16="http://schemas.microsoft.com/office/drawing/2014/main" id="{8A42AD74-86AB-4542-A6A1-400B895C1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40197" y="6464173"/>
                  <a:ext cx="2748181" cy="2748181"/>
                </a:xfrm>
                <a:prstGeom prst="rect">
                  <a:avLst/>
                </a:prstGeom>
              </p:spPr>
            </p:pic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9CA4556-2092-4397-AACF-A1C39CC0D80D}"/>
                </a:ext>
              </a:extLst>
            </p:cNvPr>
            <p:cNvSpPr txBox="1"/>
            <p:nvPr/>
          </p:nvSpPr>
          <p:spPr>
            <a:xfrm>
              <a:off x="252758" y="5683819"/>
              <a:ext cx="15773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디렉토리 형식</a:t>
              </a:r>
              <a:endParaRPr lang="en-US" altLang="ko-KR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인용구조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8371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kern="0" spc="-300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 프로그램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5461" y="857714"/>
            <a:ext cx="1273360" cy="8333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6073352"/>
            <a:ext cx="18285714" cy="4221886"/>
            <a:chOff x="0" y="6073352"/>
            <a:chExt cx="18285714" cy="42218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073352"/>
              <a:ext cx="18285714" cy="42218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20670" y="3169996"/>
            <a:ext cx="4059863" cy="1780978"/>
            <a:chOff x="12386149" y="3222148"/>
            <a:chExt cx="4059863" cy="17809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6149" y="3222148"/>
              <a:ext cx="4059863" cy="1780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5278" y="3230881"/>
            <a:ext cx="4357319" cy="1815725"/>
            <a:chOff x="12237421" y="5643836"/>
            <a:chExt cx="4357319" cy="1815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37421" y="5643836"/>
              <a:ext cx="4357319" cy="1815725"/>
            </a:xfrm>
            <a:prstGeom prst="rect">
              <a:avLst/>
            </a:prstGeom>
          </p:spPr>
        </p:pic>
      </p:grpSp>
      <p:sp>
        <p:nvSpPr>
          <p:cNvPr id="20" name="Object 8">
            <a:extLst>
              <a:ext uri="{FF2B5EF4-FFF2-40B4-BE49-F238E27FC236}">
                <a16:creationId xmlns:a16="http://schemas.microsoft.com/office/drawing/2014/main" id="{EDA39C68-BD33-434F-8962-683EED2366A0}"/>
              </a:ext>
            </a:extLst>
          </p:cNvPr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8074D-7301-4106-B74F-FCD1E893C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5" y="3123777"/>
            <a:ext cx="4059863" cy="2029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D31D2A-E600-4FE8-9B8A-7996134324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533" y="2800328"/>
            <a:ext cx="4800600" cy="2520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087267" y="2477939"/>
            <a:ext cx="14369100" cy="17003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kern="0" spc="-600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마켓 산스 Bold" pitchFamily="34" charset="0"/>
              </a:rPr>
              <a:t>시연 영상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7267" y="1157143"/>
            <a:ext cx="1969196" cy="107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700" kern="0" spc="400" dirty="0">
                <a:solidFill>
                  <a:srgbClr val="3343A8"/>
                </a:solidFill>
                <a:latin typeface="G마켓 산스 Light" panose="02000000000000000000" pitchFamily="50" charset="-127"/>
                <a:cs typeface="Bebas" pitchFamily="34" charset="0"/>
              </a:rPr>
              <a:t>03</a:t>
            </a:r>
            <a:endParaRPr lang="en-US" dirty="0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C0331BB4-0CB2-4A98-80D5-3364185BC89F}"/>
              </a:ext>
            </a:extLst>
          </p:cNvPr>
          <p:cNvSpPr txBox="1"/>
          <p:nvPr/>
        </p:nvSpPr>
        <p:spPr>
          <a:xfrm rot="5400000">
            <a:off x="-4468325" y="4906536"/>
            <a:ext cx="9476190" cy="473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kern="0" spc="1900" dirty="0">
                <a:solidFill>
                  <a:srgbClr val="FFFF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711FB54-F693-4CC1-BB65-3AA7864CA486}"/>
              </a:ext>
            </a:extLst>
          </p:cNvPr>
          <p:cNvGrpSpPr/>
          <p:nvPr/>
        </p:nvGrpSpPr>
        <p:grpSpPr>
          <a:xfrm>
            <a:off x="5295900" y="1333500"/>
            <a:ext cx="7696200" cy="7964035"/>
            <a:chOff x="9142857" y="1990161"/>
            <a:chExt cx="7696200" cy="7964035"/>
          </a:xfrm>
        </p:grpSpPr>
        <p:sp>
          <p:nvSpPr>
            <p:cNvPr id="11" name="Object 11"/>
            <p:cNvSpPr txBox="1"/>
            <p:nvPr/>
          </p:nvSpPr>
          <p:spPr>
            <a:xfrm>
              <a:off x="9308911" y="1990161"/>
              <a:ext cx="7013177" cy="149971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9600" dirty="0">
                  <a:solidFill>
                    <a:srgbClr val="3343A8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Contents</a:t>
              </a:r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9142857" y="4132774"/>
              <a:ext cx="7345287" cy="79280"/>
              <a:chOff x="9142857" y="4132774"/>
              <a:chExt cx="7345287" cy="792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2857" y="4132774"/>
                <a:ext cx="7345287" cy="79280"/>
              </a:xfrm>
              <a:prstGeom prst="rect">
                <a:avLst/>
              </a:prstGeom>
            </p:spPr>
          </p:pic>
        </p:grpSp>
        <p:sp>
          <p:nvSpPr>
            <p:cNvPr id="15" name="Object 15"/>
            <p:cNvSpPr txBox="1"/>
            <p:nvPr/>
          </p:nvSpPr>
          <p:spPr>
            <a:xfrm>
              <a:off x="11049000" y="4544858"/>
              <a:ext cx="5790057" cy="540933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>
                <a:lnSpc>
                  <a:spcPct val="150000"/>
                </a:lnSpc>
              </a:pPr>
              <a:r>
                <a:rPr lang="en-US" sz="4000" kern="0" spc="-200" dirty="0">
                  <a:solidFill>
                    <a:srgbClr val="000000"/>
                  </a:solidFill>
                  <a:latin typeface="G마켓 산스 Bold" pitchFamily="34" charset="0"/>
                  <a:cs typeface="G마켓 산스 Bold" pitchFamily="34" charset="0"/>
                </a:rPr>
                <a:t>주제 선정</a:t>
              </a:r>
            </a:p>
            <a:p>
              <a:pPr algn="just">
                <a:lnSpc>
                  <a:spcPct val="15000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G마켓 산스 Bold" pitchFamily="34" charset="0"/>
                  <a:cs typeface="G마켓 산스 Bold" pitchFamily="34" charset="0"/>
                </a:rPr>
                <a:t>개발 과정</a:t>
              </a:r>
            </a:p>
            <a:p>
              <a:pPr algn="just">
                <a:lnSpc>
                  <a:spcPct val="15000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G마켓 산스 Bold" pitchFamily="34" charset="0"/>
                  <a:cs typeface="G마켓 산스 Bold" pitchFamily="34" charset="0"/>
                </a:rPr>
                <a:t>시연 영상</a:t>
              </a:r>
            </a:p>
            <a:p>
              <a:pPr algn="just">
                <a:lnSpc>
                  <a:spcPct val="15000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G마켓 산스 Bold" pitchFamily="34" charset="0"/>
                  <a:cs typeface="G마켓 산스 Bold" pitchFamily="34" charset="0"/>
                </a:rPr>
                <a:t>기대 효과 및 발전 방향</a:t>
              </a:r>
            </a:p>
            <a:p>
              <a:pPr algn="just">
                <a:lnSpc>
                  <a:spcPct val="15000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G마켓 산스 Bold" pitchFamily="34" charset="0"/>
                  <a:cs typeface="G마켓 산스 Bold" pitchFamily="34" charset="0"/>
                </a:rPr>
                <a:t>참고 자료 및 팀원 소개</a:t>
              </a:r>
              <a:endParaRPr lang="en-US" sz="2800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649869" y="4554355"/>
              <a:ext cx="1795633" cy="252703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>
                <a:lnSpc>
                  <a:spcPct val="150000"/>
                </a:lnSpc>
              </a:pPr>
              <a:r>
                <a:rPr lang="en-US" sz="4000" kern="0" spc="200" dirty="0">
                  <a:solidFill>
                    <a:srgbClr val="00000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Bebas" pitchFamily="34" charset="0"/>
                </a:rPr>
                <a:t>01</a:t>
              </a:r>
            </a:p>
            <a:p>
              <a:pPr algn="just">
                <a:lnSpc>
                  <a:spcPct val="150000"/>
                </a:lnSpc>
              </a:pPr>
              <a:r>
                <a:rPr lang="en-US" sz="4000" kern="0" spc="200" dirty="0">
                  <a:solidFill>
                    <a:srgbClr val="00000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Bebas" pitchFamily="34" charset="0"/>
                </a:rPr>
                <a:t>02</a:t>
              </a:r>
            </a:p>
            <a:p>
              <a:pPr algn="just">
                <a:lnSpc>
                  <a:spcPct val="150000"/>
                </a:lnSpc>
              </a:pPr>
              <a:r>
                <a:rPr lang="en-US" sz="4000" kern="0" spc="200" dirty="0">
                  <a:solidFill>
                    <a:srgbClr val="00000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Bebas" pitchFamily="34" charset="0"/>
                </a:rPr>
                <a:t>03</a:t>
              </a:r>
            </a:p>
            <a:p>
              <a:pPr algn="just">
                <a:lnSpc>
                  <a:spcPct val="150000"/>
                </a:lnSpc>
              </a:pPr>
              <a:r>
                <a:rPr lang="en-US" sz="4000" kern="0" spc="200" dirty="0">
                  <a:solidFill>
                    <a:srgbClr val="00000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Bebas" pitchFamily="34" charset="0"/>
                </a:rPr>
                <a:t>04</a:t>
              </a:r>
            </a:p>
            <a:p>
              <a:pPr algn="just">
                <a:lnSpc>
                  <a:spcPct val="150000"/>
                </a:lnSpc>
              </a:pPr>
              <a:r>
                <a:rPr lang="en-US" sz="4000" kern="0" spc="200" dirty="0">
                  <a:solidFill>
                    <a:srgbClr val="000000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Bebas" pitchFamily="34" charset="0"/>
                </a:rPr>
                <a:t>05</a:t>
              </a:r>
              <a:endParaRPr lang="en-US" sz="2800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 rot="5400000">
            <a:off x="-4468325" y="4906536"/>
            <a:ext cx="9476190" cy="473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kern="0" spc="1900" dirty="0">
                <a:solidFill>
                  <a:srgbClr val="FFFF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1436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087267" y="2477939"/>
            <a:ext cx="14369100" cy="17003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kern="0" spc="-600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마켓 산스 Bold" pitchFamily="34" charset="0"/>
              </a:rPr>
              <a:t>시연 영상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7267" y="1157143"/>
            <a:ext cx="1969196" cy="107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700" kern="0" spc="400" dirty="0">
                <a:solidFill>
                  <a:srgbClr val="3343A8"/>
                </a:solidFill>
                <a:latin typeface="G마켓 산스 Light" panose="02000000000000000000" pitchFamily="50" charset="-127"/>
                <a:cs typeface="Bebas" pitchFamily="34" charset="0"/>
              </a:rPr>
              <a:t>03</a:t>
            </a:r>
            <a:endParaRPr lang="en-US" dirty="0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C0331BB4-0CB2-4A98-80D5-3364185BC89F}"/>
              </a:ext>
            </a:extLst>
          </p:cNvPr>
          <p:cNvSpPr txBox="1"/>
          <p:nvPr/>
        </p:nvSpPr>
        <p:spPr>
          <a:xfrm rot="5400000">
            <a:off x="-4468325" y="4906536"/>
            <a:ext cx="9476190" cy="473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kern="0" spc="1900" dirty="0">
                <a:solidFill>
                  <a:srgbClr val="FFFF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" name="편집영상8">
            <a:hlinkClick r:id="" action="ppaction://media"/>
            <a:extLst>
              <a:ext uri="{FF2B5EF4-FFF2-40B4-BE49-F238E27FC236}">
                <a16:creationId xmlns:a16="http://schemas.microsoft.com/office/drawing/2014/main" id="{6E606B3C-0B52-4C04-941B-37705D9300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4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087267" y="2477939"/>
            <a:ext cx="14369100" cy="17003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300" kern="0" spc="-6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기대 효과 및 발전 방향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087267" y="1157143"/>
            <a:ext cx="1969196" cy="107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700" kern="0" spc="400" dirty="0">
                <a:solidFill>
                  <a:srgbClr val="3343A8"/>
                </a:solidFill>
                <a:latin typeface="G마켓 산스 Light" panose="02000000000000000000" pitchFamily="50" charset="-127"/>
                <a:cs typeface="Bebas" pitchFamily="34" charset="0"/>
              </a:rPr>
              <a:t>04</a:t>
            </a:r>
            <a:endParaRPr lang="en-US" dirty="0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C0331BB4-0CB2-4A98-80D5-3364185BC89F}"/>
              </a:ext>
            </a:extLst>
          </p:cNvPr>
          <p:cNvSpPr txBox="1"/>
          <p:nvPr/>
        </p:nvSpPr>
        <p:spPr>
          <a:xfrm rot="5400000">
            <a:off x="-4468325" y="4906536"/>
            <a:ext cx="9476190" cy="473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kern="0" spc="1900" dirty="0">
                <a:solidFill>
                  <a:srgbClr val="FFFF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28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8371" y="858099"/>
            <a:ext cx="261322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kern="0" spc="-300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기대 효과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77895" y="1638300"/>
            <a:ext cx="11088952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461" y="854991"/>
            <a:ext cx="1273360" cy="8469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01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24563" y="2963888"/>
            <a:ext cx="1272994" cy="6559922"/>
            <a:chOff x="9268198" y="2963888"/>
            <a:chExt cx="5465135" cy="6559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8198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1750" y="5225129"/>
            <a:ext cx="15352324" cy="2052000"/>
            <a:chOff x="3672670" y="2963888"/>
            <a:chExt cx="5465135" cy="6559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2670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39" name="그룹 1003">
            <a:extLst>
              <a:ext uri="{FF2B5EF4-FFF2-40B4-BE49-F238E27FC236}">
                <a16:creationId xmlns:a16="http://schemas.microsoft.com/office/drawing/2014/main" id="{AEAA2688-B00C-4B9B-9CED-53B6AB95D894}"/>
              </a:ext>
            </a:extLst>
          </p:cNvPr>
          <p:cNvGrpSpPr/>
          <p:nvPr/>
        </p:nvGrpSpPr>
        <p:grpSpPr>
          <a:xfrm>
            <a:off x="2591750" y="7487729"/>
            <a:ext cx="15352324" cy="2052000"/>
            <a:chOff x="7264749" y="2811488"/>
            <a:chExt cx="5465135" cy="6559922"/>
          </a:xfrm>
        </p:grpSpPr>
        <p:pic>
          <p:nvPicPr>
            <p:cNvPr id="40" name="Object 12">
              <a:extLst>
                <a:ext uri="{FF2B5EF4-FFF2-40B4-BE49-F238E27FC236}">
                  <a16:creationId xmlns:a16="http://schemas.microsoft.com/office/drawing/2014/main" id="{812A3F62-900F-4B92-877F-2FD80C615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4749" y="28114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7AAD54-9A97-431D-A8AC-0887762DC284}"/>
              </a:ext>
            </a:extLst>
          </p:cNvPr>
          <p:cNvGrpSpPr/>
          <p:nvPr/>
        </p:nvGrpSpPr>
        <p:grpSpPr>
          <a:xfrm>
            <a:off x="3104608" y="7780033"/>
            <a:ext cx="1467392" cy="1467392"/>
            <a:chOff x="11295641" y="3751755"/>
            <a:chExt cx="1467392" cy="146739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95641" y="3751755"/>
              <a:ext cx="1467392" cy="1467392"/>
              <a:chOff x="11295641" y="3751755"/>
              <a:chExt cx="1467392" cy="146739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295641" y="3751755"/>
                <a:ext cx="1467392" cy="146739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675406" y="4122212"/>
              <a:ext cx="765005" cy="726477"/>
              <a:chOff x="11675406" y="4122212"/>
              <a:chExt cx="765005" cy="72647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75406" y="4122212"/>
                <a:ext cx="765005" cy="726477"/>
              </a:xfrm>
              <a:prstGeom prst="rect">
                <a:avLst/>
              </a:prstGeom>
            </p:spPr>
          </p:pic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4AE9337-8632-4D24-B585-83CC274E7847}"/>
              </a:ext>
            </a:extLst>
          </p:cNvPr>
          <p:cNvGrpSpPr/>
          <p:nvPr/>
        </p:nvGrpSpPr>
        <p:grpSpPr>
          <a:xfrm>
            <a:off x="3104608" y="5480368"/>
            <a:ext cx="1467392" cy="1467392"/>
            <a:chOff x="11295641" y="3751755"/>
            <a:chExt cx="1467392" cy="1467392"/>
          </a:xfrm>
        </p:grpSpPr>
        <p:grpSp>
          <p:nvGrpSpPr>
            <p:cNvPr id="47" name="그룹 1004">
              <a:extLst>
                <a:ext uri="{FF2B5EF4-FFF2-40B4-BE49-F238E27FC236}">
                  <a16:creationId xmlns:a16="http://schemas.microsoft.com/office/drawing/2014/main" id="{389D093A-9C88-4D71-A834-3FC308E2F4E3}"/>
                </a:ext>
              </a:extLst>
            </p:cNvPr>
            <p:cNvGrpSpPr/>
            <p:nvPr/>
          </p:nvGrpSpPr>
          <p:grpSpPr>
            <a:xfrm>
              <a:off x="11295641" y="3751755"/>
              <a:ext cx="1467392" cy="1467392"/>
              <a:chOff x="11295641" y="3751755"/>
              <a:chExt cx="1467392" cy="1467392"/>
            </a:xfrm>
          </p:grpSpPr>
          <p:pic>
            <p:nvPicPr>
              <p:cNvPr id="50" name="Object 17">
                <a:extLst>
                  <a:ext uri="{FF2B5EF4-FFF2-40B4-BE49-F238E27FC236}">
                    <a16:creationId xmlns:a16="http://schemas.microsoft.com/office/drawing/2014/main" id="{1AF8D2ED-27CB-4627-A0E8-BD85B2BA3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295641" y="3751755"/>
                <a:ext cx="1467392" cy="1467392"/>
              </a:xfrm>
              <a:prstGeom prst="rect">
                <a:avLst/>
              </a:prstGeom>
            </p:spPr>
          </p:pic>
        </p:grpSp>
        <p:grpSp>
          <p:nvGrpSpPr>
            <p:cNvPr id="48" name="그룹 1009">
              <a:extLst>
                <a:ext uri="{FF2B5EF4-FFF2-40B4-BE49-F238E27FC236}">
                  <a16:creationId xmlns:a16="http://schemas.microsoft.com/office/drawing/2014/main" id="{1B743E9A-CC6F-44FC-A7A4-0031EBAACDFC}"/>
                </a:ext>
              </a:extLst>
            </p:cNvPr>
            <p:cNvGrpSpPr/>
            <p:nvPr/>
          </p:nvGrpSpPr>
          <p:grpSpPr>
            <a:xfrm>
              <a:off x="11675406" y="4122212"/>
              <a:ext cx="765005" cy="726477"/>
              <a:chOff x="11675406" y="4122212"/>
              <a:chExt cx="765005" cy="726477"/>
            </a:xfrm>
          </p:grpSpPr>
          <p:pic>
            <p:nvPicPr>
              <p:cNvPr id="49" name="Object 34">
                <a:extLst>
                  <a:ext uri="{FF2B5EF4-FFF2-40B4-BE49-F238E27FC236}">
                    <a16:creationId xmlns:a16="http://schemas.microsoft.com/office/drawing/2014/main" id="{C343E5F6-F716-40C9-9352-5E242806B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75406" y="4122212"/>
                <a:ext cx="765005" cy="726477"/>
              </a:xfrm>
              <a:prstGeom prst="rect">
                <a:avLst/>
              </a:prstGeom>
            </p:spPr>
          </p:pic>
        </p:grpSp>
      </p:grpSp>
      <p:grpSp>
        <p:nvGrpSpPr>
          <p:cNvPr id="56" name="그룹 1003">
            <a:extLst>
              <a:ext uri="{FF2B5EF4-FFF2-40B4-BE49-F238E27FC236}">
                <a16:creationId xmlns:a16="http://schemas.microsoft.com/office/drawing/2014/main" id="{5B4CF614-A53C-4081-9237-95411C165E53}"/>
              </a:ext>
            </a:extLst>
          </p:cNvPr>
          <p:cNvGrpSpPr/>
          <p:nvPr/>
        </p:nvGrpSpPr>
        <p:grpSpPr>
          <a:xfrm>
            <a:off x="2616317" y="2957180"/>
            <a:ext cx="15352324" cy="2052000"/>
            <a:chOff x="3672670" y="2963888"/>
            <a:chExt cx="5465135" cy="6559922"/>
          </a:xfrm>
        </p:grpSpPr>
        <p:pic>
          <p:nvPicPr>
            <p:cNvPr id="57" name="Object 12">
              <a:extLst>
                <a:ext uri="{FF2B5EF4-FFF2-40B4-BE49-F238E27FC236}">
                  <a16:creationId xmlns:a16="http://schemas.microsoft.com/office/drawing/2014/main" id="{E557A8EA-EA21-4C55-8FE8-0F32F1DFC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2670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3792659-27B1-4F80-92F3-1288D63D1F65}"/>
              </a:ext>
            </a:extLst>
          </p:cNvPr>
          <p:cNvGrpSpPr/>
          <p:nvPr/>
        </p:nvGrpSpPr>
        <p:grpSpPr>
          <a:xfrm>
            <a:off x="3104608" y="3249484"/>
            <a:ext cx="1467392" cy="1467392"/>
            <a:chOff x="11295641" y="3751755"/>
            <a:chExt cx="1467392" cy="1467392"/>
          </a:xfrm>
        </p:grpSpPr>
        <p:grpSp>
          <p:nvGrpSpPr>
            <p:cNvPr id="52" name="그룹 1004">
              <a:extLst>
                <a:ext uri="{FF2B5EF4-FFF2-40B4-BE49-F238E27FC236}">
                  <a16:creationId xmlns:a16="http://schemas.microsoft.com/office/drawing/2014/main" id="{3971BD05-9D0D-4D1A-8DEA-E8AFA978D589}"/>
                </a:ext>
              </a:extLst>
            </p:cNvPr>
            <p:cNvGrpSpPr/>
            <p:nvPr/>
          </p:nvGrpSpPr>
          <p:grpSpPr>
            <a:xfrm>
              <a:off x="11295641" y="3751755"/>
              <a:ext cx="1467392" cy="1467392"/>
              <a:chOff x="11295641" y="3751755"/>
              <a:chExt cx="1467392" cy="1467392"/>
            </a:xfrm>
          </p:grpSpPr>
          <p:pic>
            <p:nvPicPr>
              <p:cNvPr id="55" name="Object 17">
                <a:extLst>
                  <a:ext uri="{FF2B5EF4-FFF2-40B4-BE49-F238E27FC236}">
                    <a16:creationId xmlns:a16="http://schemas.microsoft.com/office/drawing/2014/main" id="{6458E177-1DC3-41DF-BA2E-74572760E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295641" y="3751755"/>
                <a:ext cx="1467392" cy="1467392"/>
              </a:xfrm>
              <a:prstGeom prst="rect">
                <a:avLst/>
              </a:prstGeom>
            </p:spPr>
          </p:pic>
        </p:grpSp>
        <p:grpSp>
          <p:nvGrpSpPr>
            <p:cNvPr id="53" name="그룹 1009">
              <a:extLst>
                <a:ext uri="{FF2B5EF4-FFF2-40B4-BE49-F238E27FC236}">
                  <a16:creationId xmlns:a16="http://schemas.microsoft.com/office/drawing/2014/main" id="{594A250D-B042-4977-B4C3-BCCB84B5803B}"/>
                </a:ext>
              </a:extLst>
            </p:cNvPr>
            <p:cNvGrpSpPr/>
            <p:nvPr/>
          </p:nvGrpSpPr>
          <p:grpSpPr>
            <a:xfrm>
              <a:off x="11675406" y="4122212"/>
              <a:ext cx="765005" cy="726477"/>
              <a:chOff x="11675406" y="4122212"/>
              <a:chExt cx="765005" cy="726477"/>
            </a:xfrm>
          </p:grpSpPr>
          <p:pic>
            <p:nvPicPr>
              <p:cNvPr id="54" name="Object 34">
                <a:extLst>
                  <a:ext uri="{FF2B5EF4-FFF2-40B4-BE49-F238E27FC236}">
                    <a16:creationId xmlns:a16="http://schemas.microsoft.com/office/drawing/2014/main" id="{652177D8-FA90-43BF-B494-54B06EBBF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75406" y="4122212"/>
                <a:ext cx="765005" cy="726477"/>
              </a:xfrm>
              <a:prstGeom prst="rect">
                <a:avLst/>
              </a:prstGeom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027563-AE2B-4FDF-A3ED-F74AC29D9AA2}"/>
              </a:ext>
            </a:extLst>
          </p:cNvPr>
          <p:cNvSpPr txBox="1"/>
          <p:nvPr/>
        </p:nvSpPr>
        <p:spPr>
          <a:xfrm>
            <a:off x="1112175" y="3452286"/>
            <a:ext cx="735201" cy="5597686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사용자 편의성 증대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52E62A-203B-458F-9DFA-393BDF2854E3}"/>
              </a:ext>
            </a:extLst>
          </p:cNvPr>
          <p:cNvSpPr txBox="1"/>
          <p:nvPr/>
        </p:nvSpPr>
        <p:spPr>
          <a:xfrm>
            <a:off x="4951766" y="3506125"/>
            <a:ext cx="11088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사용자는 인용한 논문을 빠르게 파악하여 용도에 맞게 참고할 수 있으며 논문간 </a:t>
            </a:r>
            <a:r>
              <a:rPr lang="ko-KR" altLang="en-US" sz="2800" dirty="0">
                <a:solidFill>
                  <a:srgbClr val="FFFF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관계 파악이 용이</a:t>
            </a: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하다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F59AC1-EA60-4852-812C-7EEBE01ED3E0}"/>
              </a:ext>
            </a:extLst>
          </p:cNvPr>
          <p:cNvSpPr txBox="1"/>
          <p:nvPr/>
        </p:nvSpPr>
        <p:spPr>
          <a:xfrm>
            <a:off x="4951765" y="5989519"/>
            <a:ext cx="12223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연관 논문들을 </a:t>
            </a:r>
            <a:r>
              <a:rPr lang="ko-KR" altLang="en-US" sz="2800" dirty="0">
                <a:solidFill>
                  <a:srgbClr val="FFFF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목록화</a:t>
            </a: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하여 보여줌으로써 자료 수집 및 논문 선택에 도움이 된다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FA0867-6D98-4862-B333-B4668907A1B4}"/>
              </a:ext>
            </a:extLst>
          </p:cNvPr>
          <p:cNvSpPr txBox="1"/>
          <p:nvPr/>
        </p:nvSpPr>
        <p:spPr>
          <a:xfrm>
            <a:off x="4951765" y="8252118"/>
            <a:ext cx="12567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논문간의 연결구조를 한 눈에 보여주어 서비스의 활용도와 편의성을 높일 수 있다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45B807-0526-4C34-B2E1-AE9995259309}"/>
              </a:ext>
            </a:extLst>
          </p:cNvPr>
          <p:cNvGrpSpPr/>
          <p:nvPr/>
        </p:nvGrpSpPr>
        <p:grpSpPr>
          <a:xfrm>
            <a:off x="9743181" y="4577466"/>
            <a:ext cx="1074028" cy="1074028"/>
            <a:chOff x="9743181" y="4577466"/>
            <a:chExt cx="1074028" cy="1074028"/>
          </a:xfrm>
        </p:grpSpPr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3D74817C-FBFA-4144-9190-4914F18E765D}"/>
                </a:ext>
              </a:extLst>
            </p:cNvPr>
            <p:cNvGrpSpPr/>
            <p:nvPr/>
          </p:nvGrpSpPr>
          <p:grpSpPr>
            <a:xfrm>
              <a:off x="9743181" y="4577466"/>
              <a:ext cx="1074028" cy="1074028"/>
              <a:chOff x="8665077" y="5706835"/>
              <a:chExt cx="1074028" cy="1074028"/>
            </a:xfrm>
          </p:grpSpPr>
          <p:pic>
            <p:nvPicPr>
              <p:cNvPr id="34" name="Object 21">
                <a:extLst>
                  <a:ext uri="{FF2B5EF4-FFF2-40B4-BE49-F238E27FC236}">
                    <a16:creationId xmlns:a16="http://schemas.microsoft.com/office/drawing/2014/main" id="{DC8A52F3-0961-4291-B892-E633AB47A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65077" y="5706835"/>
                <a:ext cx="1074028" cy="1074028"/>
              </a:xfrm>
              <a:prstGeom prst="rect">
                <a:avLst/>
              </a:prstGeom>
            </p:spPr>
          </p:pic>
        </p:grpSp>
        <p:sp>
          <p:nvSpPr>
            <p:cNvPr id="16" name="십자형 15">
              <a:extLst>
                <a:ext uri="{FF2B5EF4-FFF2-40B4-BE49-F238E27FC236}">
                  <a16:creationId xmlns:a16="http://schemas.microsoft.com/office/drawing/2014/main" id="{9D1C6BE3-C5EC-40B9-A0E0-0BF1AA3C9F50}"/>
                </a:ext>
              </a:extLst>
            </p:cNvPr>
            <p:cNvSpPr/>
            <p:nvPr/>
          </p:nvSpPr>
          <p:spPr>
            <a:xfrm>
              <a:off x="10004478" y="4828515"/>
              <a:ext cx="526867" cy="562859"/>
            </a:xfrm>
            <a:prstGeom prst="plus">
              <a:avLst>
                <a:gd name="adj" fmla="val 38397"/>
              </a:avLst>
            </a:prstGeom>
            <a:solidFill>
              <a:srgbClr val="3D4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B2E159-8122-4196-8FA2-2F018C8EC848}"/>
              </a:ext>
            </a:extLst>
          </p:cNvPr>
          <p:cNvGrpSpPr/>
          <p:nvPr/>
        </p:nvGrpSpPr>
        <p:grpSpPr>
          <a:xfrm>
            <a:off x="9743181" y="6845415"/>
            <a:ext cx="1074028" cy="1074028"/>
            <a:chOff x="9743181" y="6845415"/>
            <a:chExt cx="1074028" cy="107402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743181" y="6845415"/>
              <a:ext cx="1074028" cy="1074028"/>
              <a:chOff x="8665077" y="5706835"/>
              <a:chExt cx="1074028" cy="107402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65077" y="5706835"/>
                <a:ext cx="1074028" cy="1074028"/>
              </a:xfrm>
              <a:prstGeom prst="rect">
                <a:avLst/>
              </a:prstGeom>
            </p:spPr>
          </p:pic>
        </p:grpSp>
        <p:sp>
          <p:nvSpPr>
            <p:cNvPr id="65" name="십자형 64">
              <a:extLst>
                <a:ext uri="{FF2B5EF4-FFF2-40B4-BE49-F238E27FC236}">
                  <a16:creationId xmlns:a16="http://schemas.microsoft.com/office/drawing/2014/main" id="{9044F7E5-661F-4CF7-9858-9CBCB22D5BDF}"/>
                </a:ext>
              </a:extLst>
            </p:cNvPr>
            <p:cNvSpPr/>
            <p:nvPr/>
          </p:nvSpPr>
          <p:spPr>
            <a:xfrm>
              <a:off x="10004477" y="7101000"/>
              <a:ext cx="526867" cy="562859"/>
            </a:xfrm>
            <a:prstGeom prst="plus">
              <a:avLst>
                <a:gd name="adj" fmla="val 38397"/>
              </a:avLst>
            </a:prstGeom>
            <a:solidFill>
              <a:srgbClr val="3D4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9765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8371" y="858099"/>
            <a:ext cx="261322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kern="0" spc="-300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마켓 산스 Bold" pitchFamily="34" charset="0"/>
              </a:rPr>
              <a:t>발전 방향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5461" y="854991"/>
            <a:ext cx="1273360" cy="8469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01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24563" y="2963888"/>
            <a:ext cx="5599674" cy="6559922"/>
            <a:chOff x="9268198" y="2963888"/>
            <a:chExt cx="5465135" cy="6559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8198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2326" y="2963888"/>
            <a:ext cx="5599674" cy="6559922"/>
            <a:chOff x="3672670" y="2963888"/>
            <a:chExt cx="5465135" cy="6559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2670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43600" y="5706835"/>
            <a:ext cx="1074028" cy="1074028"/>
            <a:chOff x="8665077" y="5706835"/>
            <a:chExt cx="1074028" cy="10740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5077" y="5706835"/>
              <a:ext cx="1074028" cy="1074028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FC5482-80F1-41ED-B339-38A4D58118C8}"/>
              </a:ext>
            </a:extLst>
          </p:cNvPr>
          <p:cNvGrpSpPr/>
          <p:nvPr/>
        </p:nvGrpSpPr>
        <p:grpSpPr>
          <a:xfrm>
            <a:off x="2876008" y="3580821"/>
            <a:ext cx="1467392" cy="1467392"/>
            <a:chOff x="5647257" y="3751755"/>
            <a:chExt cx="1467392" cy="14673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647257" y="3751755"/>
              <a:ext cx="1467392" cy="1467392"/>
              <a:chOff x="5647257" y="3751755"/>
              <a:chExt cx="1467392" cy="146739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47257" y="3751755"/>
                <a:ext cx="1467392" cy="146739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995370" y="4099868"/>
              <a:ext cx="771165" cy="771165"/>
              <a:chOff x="5995370" y="4099868"/>
              <a:chExt cx="771165" cy="77116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95370" y="4099868"/>
                <a:ext cx="771165" cy="77116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610600" y="3561341"/>
            <a:ext cx="1467392" cy="1467392"/>
            <a:chOff x="11295641" y="3751755"/>
            <a:chExt cx="1467392" cy="14673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5641" y="3751755"/>
              <a:ext cx="1467392" cy="1467392"/>
            </a:xfrm>
            <a:prstGeom prst="rect">
              <a:avLst/>
            </a:prstGeom>
          </p:spPr>
        </p:pic>
      </p:grpSp>
      <p:grpSp>
        <p:nvGrpSpPr>
          <p:cNvPr id="39" name="그룹 1003">
            <a:extLst>
              <a:ext uri="{FF2B5EF4-FFF2-40B4-BE49-F238E27FC236}">
                <a16:creationId xmlns:a16="http://schemas.microsoft.com/office/drawing/2014/main" id="{AEAA2688-B00C-4B9B-9CED-53B6AB95D894}"/>
              </a:ext>
            </a:extLst>
          </p:cNvPr>
          <p:cNvGrpSpPr/>
          <p:nvPr/>
        </p:nvGrpSpPr>
        <p:grpSpPr>
          <a:xfrm>
            <a:off x="12344400" y="2963888"/>
            <a:ext cx="5599674" cy="6559922"/>
            <a:chOff x="7264749" y="2811488"/>
            <a:chExt cx="5465135" cy="6559922"/>
          </a:xfrm>
        </p:grpSpPr>
        <p:pic>
          <p:nvPicPr>
            <p:cNvPr id="40" name="Object 12">
              <a:extLst>
                <a:ext uri="{FF2B5EF4-FFF2-40B4-BE49-F238E27FC236}">
                  <a16:creationId xmlns:a16="http://schemas.microsoft.com/office/drawing/2014/main" id="{812A3F62-900F-4B92-877F-2FD80C615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4749" y="28114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33" name="그룹 1006">
            <a:extLst>
              <a:ext uri="{FF2B5EF4-FFF2-40B4-BE49-F238E27FC236}">
                <a16:creationId xmlns:a16="http://schemas.microsoft.com/office/drawing/2014/main" id="{3D74817C-FBFA-4144-9190-4914F18E765D}"/>
              </a:ext>
            </a:extLst>
          </p:cNvPr>
          <p:cNvGrpSpPr/>
          <p:nvPr/>
        </p:nvGrpSpPr>
        <p:grpSpPr>
          <a:xfrm>
            <a:off x="11734800" y="5706835"/>
            <a:ext cx="1074028" cy="1074028"/>
            <a:chOff x="8665077" y="5706835"/>
            <a:chExt cx="1074028" cy="1074028"/>
          </a:xfrm>
        </p:grpSpPr>
        <p:pic>
          <p:nvPicPr>
            <p:cNvPr id="34" name="Object 21">
              <a:extLst>
                <a:ext uri="{FF2B5EF4-FFF2-40B4-BE49-F238E27FC236}">
                  <a16:creationId xmlns:a16="http://schemas.microsoft.com/office/drawing/2014/main" id="{DC8A52F3-0961-4291-B892-E633AB47A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5077" y="5706835"/>
              <a:ext cx="1074028" cy="1074028"/>
            </a:xfrm>
            <a:prstGeom prst="rect">
              <a:avLst/>
            </a:prstGeom>
          </p:spPr>
        </p:pic>
      </p:grpSp>
      <p:pic>
        <p:nvPicPr>
          <p:cNvPr id="30" name="Object 31">
            <a:extLst>
              <a:ext uri="{FF2B5EF4-FFF2-40B4-BE49-F238E27FC236}">
                <a16:creationId xmlns:a16="http://schemas.microsoft.com/office/drawing/2014/main" id="{CD6DF63D-69FF-4467-8449-695A492F1CE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58713" y="3928934"/>
            <a:ext cx="771165" cy="771165"/>
          </a:xfrm>
          <a:prstGeom prst="rect">
            <a:avLst/>
          </a:prstGeom>
        </p:spPr>
      </p:pic>
      <p:grpSp>
        <p:nvGrpSpPr>
          <p:cNvPr id="31" name="그룹 1004">
            <a:extLst>
              <a:ext uri="{FF2B5EF4-FFF2-40B4-BE49-F238E27FC236}">
                <a16:creationId xmlns:a16="http://schemas.microsoft.com/office/drawing/2014/main" id="{220B3379-D156-4514-AB50-466717D0D69C}"/>
              </a:ext>
            </a:extLst>
          </p:cNvPr>
          <p:cNvGrpSpPr/>
          <p:nvPr/>
        </p:nvGrpSpPr>
        <p:grpSpPr>
          <a:xfrm>
            <a:off x="14401800" y="3561341"/>
            <a:ext cx="1467392" cy="1467392"/>
            <a:chOff x="11295641" y="3751755"/>
            <a:chExt cx="1467392" cy="1467392"/>
          </a:xfrm>
        </p:grpSpPr>
        <p:pic>
          <p:nvPicPr>
            <p:cNvPr id="37" name="Object 17">
              <a:extLst>
                <a:ext uri="{FF2B5EF4-FFF2-40B4-BE49-F238E27FC236}">
                  <a16:creationId xmlns:a16="http://schemas.microsoft.com/office/drawing/2014/main" id="{48A72822-090C-4FB9-8426-32DE23CAF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5641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38" name="Object 31">
            <a:extLst>
              <a:ext uri="{FF2B5EF4-FFF2-40B4-BE49-F238E27FC236}">
                <a16:creationId xmlns:a16="http://schemas.microsoft.com/office/drawing/2014/main" id="{9CD9AD48-9109-4293-9527-83728810690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49913" y="3928934"/>
            <a:ext cx="771165" cy="771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AEB4F3-241C-4C83-99A1-B6B39358434B}"/>
              </a:ext>
            </a:extLst>
          </p:cNvPr>
          <p:cNvSpPr txBox="1"/>
          <p:nvPr/>
        </p:nvSpPr>
        <p:spPr>
          <a:xfrm>
            <a:off x="1600201" y="5626186"/>
            <a:ext cx="3581400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갱신</a:t>
            </a:r>
            <a:endParaRPr lang="en-US" altLang="ko-KR" sz="2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데이터량 증가 </a:t>
            </a:r>
            <a:endParaRPr lang="en-US" altLang="ko-KR" sz="2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입력 기능 개선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DAA5FF-ADE4-4BED-A24F-CA99E91ADB90}"/>
              </a:ext>
            </a:extLst>
          </p:cNvPr>
          <p:cNvSpPr txBox="1"/>
          <p:nvPr/>
        </p:nvSpPr>
        <p:spPr>
          <a:xfrm>
            <a:off x="7159035" y="5626186"/>
            <a:ext cx="4466256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북마크에 저장한 </a:t>
            </a:r>
            <a:endParaRPr lang="en-US" altLang="ko-KR" sz="2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논문 키워드</a:t>
            </a:r>
            <a:r>
              <a:rPr lang="en-US" altLang="ko-KR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카테고리 기반 신규논문</a:t>
            </a:r>
            <a:r>
              <a:rPr lang="en-US" altLang="ko-KR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추천논문 알림 서비스 제공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14162D-7393-45A6-B1CA-F3CBF8D9ADC4}"/>
              </a:ext>
            </a:extLst>
          </p:cNvPr>
          <p:cNvSpPr txBox="1"/>
          <p:nvPr/>
        </p:nvSpPr>
        <p:spPr>
          <a:xfrm>
            <a:off x="13169422" y="5626185"/>
            <a:ext cx="3932146" cy="26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일정 개수 까지만 무료로</a:t>
            </a:r>
            <a:endParaRPr lang="en-US" altLang="ko-KR" sz="2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북마크 폴더를 제공</a:t>
            </a:r>
            <a:endParaRPr lang="en-US" altLang="ko-KR" sz="28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그 이상은 결제를 통해 수익성을 확보</a:t>
            </a:r>
          </a:p>
        </p:txBody>
      </p:sp>
    </p:spTree>
    <p:extLst>
      <p:ext uri="{BB962C8B-B14F-4D97-AF65-F5344CB8AC3E}">
        <p14:creationId xmlns:p14="http://schemas.microsoft.com/office/powerpoint/2010/main" val="240299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087267" y="2477939"/>
            <a:ext cx="14369100" cy="17003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300" kern="0" spc="-600" dirty="0" err="1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팀원</a:t>
            </a:r>
            <a:r>
              <a:rPr lang="en-US" sz="8300" kern="0" spc="-6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 </a:t>
            </a:r>
            <a:r>
              <a:rPr lang="en-US" sz="8300" kern="0" spc="-600" dirty="0" err="1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소개</a:t>
            </a:r>
            <a:r>
              <a:rPr lang="en-US" sz="8300" kern="0" spc="-6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 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087267" y="1116944"/>
            <a:ext cx="1969196" cy="11384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700" kern="0" spc="400" dirty="0">
                <a:solidFill>
                  <a:srgbClr val="3343A8"/>
                </a:solidFill>
                <a:latin typeface="G마켓 산스 Light" panose="02000000000000000000" pitchFamily="50" charset="-127"/>
                <a:cs typeface="Bebas" pitchFamily="34" charset="0"/>
              </a:rPr>
              <a:t>05</a:t>
            </a:r>
            <a:endParaRPr lang="en-US" dirty="0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13D9194E-4661-4E51-A535-724397322F41}"/>
              </a:ext>
            </a:extLst>
          </p:cNvPr>
          <p:cNvSpPr txBox="1"/>
          <p:nvPr/>
        </p:nvSpPr>
        <p:spPr>
          <a:xfrm rot="5400000">
            <a:off x="-4468325" y="4906536"/>
            <a:ext cx="9476190" cy="473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kern="0" spc="1900" dirty="0">
                <a:solidFill>
                  <a:srgbClr val="FFFF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E7DBD244-19B9-4568-B322-27465650051D}"/>
              </a:ext>
            </a:extLst>
          </p:cNvPr>
          <p:cNvSpPr/>
          <p:nvPr/>
        </p:nvSpPr>
        <p:spPr>
          <a:xfrm>
            <a:off x="9335700" y="2930304"/>
            <a:ext cx="8062899" cy="3203402"/>
          </a:xfrm>
          <a:prstGeom prst="snip1Rect">
            <a:avLst/>
          </a:prstGeom>
          <a:noFill/>
          <a:ln w="38100">
            <a:solidFill>
              <a:srgbClr val="3D4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6847" y="6475986"/>
            <a:ext cx="3137757" cy="2632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00654" y="3158810"/>
            <a:ext cx="2899707" cy="2760468"/>
            <a:chOff x="9142857" y="2954054"/>
            <a:chExt cx="4171429" cy="33081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954054"/>
              <a:ext cx="4171429" cy="3308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30167" y="6475986"/>
            <a:ext cx="3153581" cy="2759216"/>
            <a:chOff x="4961905" y="6252313"/>
            <a:chExt cx="4180952" cy="32714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1905" y="6252313"/>
              <a:ext cx="4180952" cy="327149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568371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팀원 소개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85461" y="822916"/>
            <a:ext cx="1273360" cy="8913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05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720549" y="3015147"/>
            <a:ext cx="3074529" cy="2904131"/>
            <a:chOff x="800000" y="2954054"/>
            <a:chExt cx="4171429" cy="32993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00" y="2954054"/>
              <a:ext cx="4171429" cy="329936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5AD148-9B5A-4B5B-92F5-5A4DD4311E63}"/>
              </a:ext>
            </a:extLst>
          </p:cNvPr>
          <p:cNvGrpSpPr/>
          <p:nvPr/>
        </p:nvGrpSpPr>
        <p:grpSpPr>
          <a:xfrm>
            <a:off x="13217244" y="3578706"/>
            <a:ext cx="4018684" cy="2336352"/>
            <a:chOff x="8776493" y="7214111"/>
            <a:chExt cx="4018684" cy="2336352"/>
          </a:xfrm>
        </p:grpSpPr>
        <p:sp>
          <p:nvSpPr>
            <p:cNvPr id="41" name="Object 41"/>
            <p:cNvSpPr txBox="1"/>
            <p:nvPr/>
          </p:nvSpPr>
          <p:spPr>
            <a:xfrm>
              <a:off x="9403711" y="7767274"/>
              <a:ext cx="3391466" cy="178318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</a:t>
              </a:r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: </a:t>
              </a:r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스케쥴 관리</a:t>
              </a:r>
              <a:endParaRPr lang="en-US" sz="1500" b="1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에스코어 드림 3 Light" pitchFamily="34" charset="0"/>
              </a:endParaRPr>
            </a:p>
            <a:p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: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데이터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전처리</a:t>
              </a:r>
            </a:p>
            <a:p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: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메인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페이지 디자인(UI/UX)</a:t>
              </a:r>
            </a:p>
            <a:p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: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논문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검색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</a:t>
              </a:r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기능 구현</a:t>
              </a:r>
              <a:endParaRPr lang="en-US" altLang="ko-KR" sz="1500" b="1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에스코어 드림 3 Light" pitchFamily="34" charset="0"/>
              </a:endParaRPr>
            </a:p>
            <a:p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: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상세정보창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</a:t>
              </a:r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출력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기능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구현</a:t>
              </a:r>
            </a:p>
            <a:p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: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북마크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기능 구현</a:t>
              </a:r>
            </a:p>
            <a:p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: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선택논문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그래프보기 기능 구현</a:t>
              </a:r>
              <a:endParaRPr 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8776493" y="7214111"/>
              <a:ext cx="3642699" cy="45284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300" b="1" kern="0" spc="-200" dirty="0">
                  <a:latin typeface="G마켓 산스 Bold" pitchFamily="34" charset="0"/>
                  <a:cs typeface="G마켓 산스 Bold" pitchFamily="34" charset="0"/>
                </a:rPr>
                <a:t>김희소 </a:t>
              </a:r>
              <a:r>
                <a:rPr lang="en-US" sz="2000" b="1" kern="0" spc="-200" dirty="0">
                  <a:solidFill>
                    <a:srgbClr val="58CCFF"/>
                  </a:solidFill>
                  <a:latin typeface="G마켓 산스 Bold" pitchFamily="34" charset="0"/>
                  <a:cs typeface="G마켓 산스 Bold" pitchFamily="34" charset="0"/>
                </a:rPr>
                <a:t>(정보보안학과)</a:t>
              </a:r>
              <a:endParaRPr lang="en-US" b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DFE531-14C9-42DE-A962-ACC4A646CD21}"/>
              </a:ext>
            </a:extLst>
          </p:cNvPr>
          <p:cNvGrpSpPr/>
          <p:nvPr/>
        </p:nvGrpSpPr>
        <p:grpSpPr>
          <a:xfrm>
            <a:off x="9407221" y="6960759"/>
            <a:ext cx="4163553" cy="1893517"/>
            <a:chOff x="13426101" y="3737914"/>
            <a:chExt cx="4163553" cy="1893517"/>
          </a:xfrm>
        </p:grpSpPr>
        <p:sp>
          <p:nvSpPr>
            <p:cNvPr id="46" name="Object 46"/>
            <p:cNvSpPr txBox="1"/>
            <p:nvPr/>
          </p:nvSpPr>
          <p:spPr>
            <a:xfrm>
              <a:off x="14198188" y="4207166"/>
              <a:ext cx="3391466" cy="142426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: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데이터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크롤링 </a:t>
              </a:r>
            </a:p>
            <a:p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: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데이터베이스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서버 구축</a:t>
              </a:r>
            </a:p>
            <a:p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: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데이터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전처리</a:t>
              </a:r>
            </a:p>
            <a:p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: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인용구조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출력기능</a:t>
              </a:r>
              <a:r>
                <a:rPr 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</a:t>
              </a:r>
              <a:r>
                <a:rPr lang="en-US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구현</a:t>
              </a:r>
              <a:endParaRPr lang="en-US" sz="1500" b="1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에스코어 드림 3 Light" pitchFamily="34" charset="0"/>
              </a:endParaRPr>
            </a:p>
            <a:p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: </a:t>
              </a:r>
              <a:r>
                <a:rPr lang="en-US" altLang="ko-KR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북마크</a:t>
              </a:r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</a:t>
              </a:r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메모 </a:t>
              </a:r>
              <a:r>
                <a:rPr lang="en-US" altLang="ko-KR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기능</a:t>
              </a:r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</a:t>
              </a:r>
              <a:r>
                <a:rPr lang="en-US" altLang="ko-KR" sz="1500" b="1" kern="0" spc="-100" dirty="0" err="1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구현</a:t>
              </a:r>
              <a:endParaRPr lang="en-US" altLang="ko-KR" sz="1500" b="1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에스코어 드림 3 Light" pitchFamily="34" charset="0"/>
              </a:endParaRPr>
            </a:p>
            <a:p>
              <a:pPr algn="ctr"/>
              <a:endParaRPr 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13426101" y="3737914"/>
              <a:ext cx="3642699" cy="4555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300" b="1" kern="0" spc="-200" dirty="0">
                  <a:latin typeface="G마켓 산스 Bold" pitchFamily="34" charset="0"/>
                  <a:cs typeface="G마켓 산스 Bold" pitchFamily="34" charset="0"/>
                </a:rPr>
                <a:t>석효희 </a:t>
              </a:r>
              <a:r>
                <a:rPr lang="en-US" sz="2000" b="1" kern="0" spc="-200" dirty="0">
                  <a:solidFill>
                    <a:srgbClr val="58CCFF"/>
                  </a:solidFill>
                  <a:latin typeface="G마켓 산스 Bold" pitchFamily="34" charset="0"/>
                  <a:cs typeface="G마켓 산스 Bold" pitchFamily="34" charset="0"/>
                </a:rPr>
                <a:t>(화학공학과)</a:t>
              </a:r>
              <a:endParaRPr lang="en-US" b="1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5220C80-B629-4B2B-9AE9-0C0F16238AE9}"/>
              </a:ext>
            </a:extLst>
          </p:cNvPr>
          <p:cNvGrpSpPr/>
          <p:nvPr/>
        </p:nvGrpSpPr>
        <p:grpSpPr>
          <a:xfrm>
            <a:off x="486658" y="7086204"/>
            <a:ext cx="4843509" cy="1980973"/>
            <a:chOff x="12964213" y="3609077"/>
            <a:chExt cx="4843509" cy="1980973"/>
          </a:xfrm>
        </p:grpSpPr>
        <p:sp>
          <p:nvSpPr>
            <p:cNvPr id="57" name="Object 46">
              <a:extLst>
                <a:ext uri="{FF2B5EF4-FFF2-40B4-BE49-F238E27FC236}">
                  <a16:creationId xmlns:a16="http://schemas.microsoft.com/office/drawing/2014/main" id="{C5B89386-782A-4B62-851A-42BD6FE8C61B}"/>
                </a:ext>
              </a:extLst>
            </p:cNvPr>
            <p:cNvSpPr txBox="1"/>
            <p:nvPr/>
          </p:nvSpPr>
          <p:spPr>
            <a:xfrm>
              <a:off x="14416256" y="4165785"/>
              <a:ext cx="3391466" cy="142426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 </a:t>
              </a:r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: </a:t>
              </a:r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로그인</a:t>
              </a:r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/</a:t>
              </a:r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회원가입 디자인</a:t>
              </a:r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에스코어 드림 3 Light" pitchFamily="34" charset="0"/>
                </a:rPr>
                <a:t>(UI/UX)</a:t>
              </a:r>
            </a:p>
            <a:p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로그인</a:t>
              </a:r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/</a:t>
              </a:r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회원가입 연관기능 구현</a:t>
              </a:r>
              <a:endParaRPr lang="en-US" altLang="ko-KR" sz="1500" b="1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endParaRPr 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9" name="Object 47">
              <a:extLst>
                <a:ext uri="{FF2B5EF4-FFF2-40B4-BE49-F238E27FC236}">
                  <a16:creationId xmlns:a16="http://schemas.microsoft.com/office/drawing/2014/main" id="{C0D5B8E9-12DB-4DE8-9785-51BC96C42E9B}"/>
                </a:ext>
              </a:extLst>
            </p:cNvPr>
            <p:cNvSpPr txBox="1"/>
            <p:nvPr/>
          </p:nvSpPr>
          <p:spPr>
            <a:xfrm>
              <a:off x="12964213" y="3609077"/>
              <a:ext cx="3642699" cy="45557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300" b="1" kern="0" spc="-200" dirty="0">
                  <a:latin typeface="G마켓 산스 Bold" panose="02000000000000000000" pitchFamily="50" charset="-127"/>
                  <a:ea typeface="G마켓 산스 Bold" panose="02000000000000000000" pitchFamily="50" charset="-127"/>
                  <a:cs typeface="G마켓 산스 Bold" pitchFamily="34" charset="0"/>
                </a:rPr>
                <a:t>이명일</a:t>
              </a:r>
              <a:endParaRPr lang="en-US" b="1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64" name="Object 8">
            <a:extLst>
              <a:ext uri="{FF2B5EF4-FFF2-40B4-BE49-F238E27FC236}">
                <a16:creationId xmlns:a16="http://schemas.microsoft.com/office/drawing/2014/main" id="{1BD7E012-A2D4-464B-903B-A51EE6223145}"/>
              </a:ext>
            </a:extLst>
          </p:cNvPr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3C12607-F6AE-49DB-A280-08F3835D6EDE}"/>
              </a:ext>
            </a:extLst>
          </p:cNvPr>
          <p:cNvGrpSpPr/>
          <p:nvPr/>
        </p:nvGrpSpPr>
        <p:grpSpPr>
          <a:xfrm>
            <a:off x="4637462" y="3744322"/>
            <a:ext cx="4465761" cy="2364686"/>
            <a:chOff x="8584110" y="7163231"/>
            <a:chExt cx="4465761" cy="2364686"/>
          </a:xfrm>
        </p:grpSpPr>
        <p:sp>
          <p:nvSpPr>
            <p:cNvPr id="61" name="Object 41">
              <a:extLst>
                <a:ext uri="{FF2B5EF4-FFF2-40B4-BE49-F238E27FC236}">
                  <a16:creationId xmlns:a16="http://schemas.microsoft.com/office/drawing/2014/main" id="{5CF20084-FFA9-4DBB-B642-6B8128119669}"/>
                </a:ext>
              </a:extLst>
            </p:cNvPr>
            <p:cNvSpPr txBox="1"/>
            <p:nvPr/>
          </p:nvSpPr>
          <p:spPr>
            <a:xfrm>
              <a:off x="9658405" y="7744728"/>
              <a:ext cx="3391466" cy="178318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팀장</a:t>
              </a:r>
              <a:endParaRPr lang="en-US" altLang="ko-KR" sz="1500" b="1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데이터베이스 구축</a:t>
              </a:r>
              <a:endParaRPr lang="en-US" altLang="ko-KR" sz="1500" b="1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r>
                <a:rPr lang="ko-KR" altLang="en-US" sz="1500" b="1" kern="0" spc="-100" dirty="0">
                  <a:solidFill>
                    <a:srgbClr val="00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상세정보창 검색기록 기능 구현</a:t>
              </a:r>
              <a:endParaRPr 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66" name="Object 42">
              <a:extLst>
                <a:ext uri="{FF2B5EF4-FFF2-40B4-BE49-F238E27FC236}">
                  <a16:creationId xmlns:a16="http://schemas.microsoft.com/office/drawing/2014/main" id="{F8DD2C97-299F-462C-834B-A107CC8208D0}"/>
                </a:ext>
              </a:extLst>
            </p:cNvPr>
            <p:cNvSpPr txBox="1"/>
            <p:nvPr/>
          </p:nvSpPr>
          <p:spPr>
            <a:xfrm>
              <a:off x="8584110" y="7163231"/>
              <a:ext cx="3642699" cy="45284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300" b="1" kern="0" spc="-200" dirty="0">
                  <a:latin typeface="G마켓 산스 Bold" panose="02000000000000000000" pitchFamily="50" charset="-127"/>
                  <a:ea typeface="G마켓 산스 Bold" panose="02000000000000000000" pitchFamily="50" charset="-127"/>
                  <a:cs typeface="G마켓 산스 Bold" pitchFamily="34" charset="0"/>
                </a:rPr>
                <a:t>김동현</a:t>
              </a:r>
              <a:r>
                <a:rPr lang="en-US" sz="2300" b="1" kern="0" spc="-200" dirty="0">
                  <a:solidFill>
                    <a:srgbClr val="3343A8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G마켓 산스 Bold" pitchFamily="34" charset="0"/>
                </a:rPr>
                <a:t> </a:t>
              </a:r>
              <a:r>
                <a:rPr lang="en-US" sz="2000" b="1" kern="0" spc="-200" dirty="0">
                  <a:solidFill>
                    <a:srgbClr val="58CCFF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G마켓 산스 Bold" pitchFamily="34" charset="0"/>
                </a:rPr>
                <a:t>(</a:t>
              </a:r>
              <a:r>
                <a:rPr lang="ko-KR" altLang="en-US" sz="2000" b="1" kern="0" spc="-200" dirty="0">
                  <a:solidFill>
                    <a:srgbClr val="58CCFF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G마켓 산스 Bold" pitchFamily="34" charset="0"/>
                </a:rPr>
                <a:t>수학</a:t>
              </a:r>
              <a:r>
                <a:rPr lang="en-US" sz="2000" b="1" kern="0" spc="-200" dirty="0">
                  <a:solidFill>
                    <a:srgbClr val="58CCFF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  <a:cs typeface="G마켓 산스 Bold" pitchFamily="34" charset="0"/>
                </a:rPr>
                <a:t>과)</a:t>
              </a:r>
              <a:endParaRPr lang="en-US" b="1" dirty="0"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561B152-D3A6-4119-8F3C-C80CA6946BB9}"/>
              </a:ext>
            </a:extLst>
          </p:cNvPr>
          <p:cNvSpPr/>
          <p:nvPr/>
        </p:nvSpPr>
        <p:spPr>
          <a:xfrm>
            <a:off x="1081101" y="2930698"/>
            <a:ext cx="8062899" cy="3203402"/>
          </a:xfrm>
          <a:prstGeom prst="rect">
            <a:avLst/>
          </a:prstGeom>
          <a:noFill/>
          <a:ln w="38100">
            <a:solidFill>
              <a:srgbClr val="3D4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잘린 한쪽 모서리 69">
            <a:extLst>
              <a:ext uri="{FF2B5EF4-FFF2-40B4-BE49-F238E27FC236}">
                <a16:creationId xmlns:a16="http://schemas.microsoft.com/office/drawing/2014/main" id="{E283AA64-7879-492B-B512-400B1FB85AC1}"/>
              </a:ext>
            </a:extLst>
          </p:cNvPr>
          <p:cNvSpPr/>
          <p:nvPr/>
        </p:nvSpPr>
        <p:spPr>
          <a:xfrm rot="10800000">
            <a:off x="1081101" y="6346721"/>
            <a:ext cx="8062899" cy="3203402"/>
          </a:xfrm>
          <a:prstGeom prst="snip1Rect">
            <a:avLst/>
          </a:prstGeom>
          <a:noFill/>
          <a:ln w="38100">
            <a:solidFill>
              <a:srgbClr val="3D4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1A4CE8-08C8-4B93-ADFE-45CDDA679556}"/>
              </a:ext>
            </a:extLst>
          </p:cNvPr>
          <p:cNvSpPr/>
          <p:nvPr/>
        </p:nvSpPr>
        <p:spPr>
          <a:xfrm>
            <a:off x="9336147" y="6334336"/>
            <a:ext cx="8062899" cy="3203402"/>
          </a:xfrm>
          <a:prstGeom prst="rect">
            <a:avLst/>
          </a:prstGeom>
          <a:noFill/>
          <a:ln w="38100">
            <a:solidFill>
              <a:srgbClr val="3D4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766031C-F6EF-417F-A280-044F76ED7BCB}"/>
              </a:ext>
            </a:extLst>
          </p:cNvPr>
          <p:cNvSpPr/>
          <p:nvPr/>
        </p:nvSpPr>
        <p:spPr>
          <a:xfrm rot="21159278">
            <a:off x="4369116" y="3525224"/>
            <a:ext cx="9549768" cy="3236551"/>
          </a:xfrm>
          <a:prstGeom prst="rect">
            <a:avLst/>
          </a:prstGeom>
          <a:solidFill>
            <a:srgbClr val="3444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6542796" y="4399575"/>
            <a:ext cx="5410200" cy="1447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76868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0792F91-7E3E-4B58-ABF4-2212798E7BBE}"/>
              </a:ext>
            </a:extLst>
          </p:cNvPr>
          <p:cNvGrpSpPr/>
          <p:nvPr/>
        </p:nvGrpSpPr>
        <p:grpSpPr>
          <a:xfrm>
            <a:off x="4369116" y="3525224"/>
            <a:ext cx="9549768" cy="3236551"/>
            <a:chOff x="4455720" y="3659549"/>
            <a:chExt cx="9549768" cy="323655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443B27E-BA52-467F-B7A5-18F6D1EF4746}"/>
                </a:ext>
              </a:extLst>
            </p:cNvPr>
            <p:cNvSpPr/>
            <p:nvPr/>
          </p:nvSpPr>
          <p:spPr>
            <a:xfrm>
              <a:off x="4455720" y="3659549"/>
              <a:ext cx="9549768" cy="3236551"/>
            </a:xfrm>
            <a:prstGeom prst="rect">
              <a:avLst/>
            </a:prstGeom>
            <a:solidFill>
              <a:srgbClr val="3444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6629400" y="4533900"/>
              <a:ext cx="5410200" cy="1447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8800" kern="0" spc="-400" dirty="0">
                  <a:solidFill>
                    <a:schemeClr val="bg1"/>
                  </a:solidFill>
                  <a:latin typeface="G마켓 산스 Bold" pitchFamily="34" charset="0"/>
                  <a:cs typeface="G마켓 산스 Bold" pitchFamily="34" charset="0"/>
                </a:rPr>
                <a:t>THANK YOU</a:t>
              </a:r>
              <a:endParaRPr lang="en-US" altLang="ko-KR" sz="8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21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087267" y="2911856"/>
            <a:ext cx="5066133" cy="12410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300" kern="0" spc="-6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주제 선정</a:t>
            </a:r>
            <a:endParaRPr lang="en-US" dirty="0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3D68229D-70DA-4CD4-9B5F-64F680EBC260}"/>
              </a:ext>
            </a:extLst>
          </p:cNvPr>
          <p:cNvSpPr txBox="1"/>
          <p:nvPr/>
        </p:nvSpPr>
        <p:spPr>
          <a:xfrm rot="5400000">
            <a:off x="-4468325" y="4906536"/>
            <a:ext cx="9476190" cy="473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kern="0" spc="1900" dirty="0">
                <a:solidFill>
                  <a:srgbClr val="FFFF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DA8FAA3-9164-4E76-AE19-F59A11197828}"/>
              </a:ext>
            </a:extLst>
          </p:cNvPr>
          <p:cNvSpPr txBox="1"/>
          <p:nvPr/>
        </p:nvSpPr>
        <p:spPr>
          <a:xfrm>
            <a:off x="3087267" y="1157143"/>
            <a:ext cx="1969196" cy="107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700" kern="0" spc="400" dirty="0">
                <a:solidFill>
                  <a:srgbClr val="3343A8"/>
                </a:solidFill>
                <a:latin typeface="G마켓 산스 Light" panose="02000000000000000000" pitchFamily="50" charset="-127"/>
                <a:cs typeface="Bebas" pitchFamily="34" charset="0"/>
              </a:rPr>
              <a:t>01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8371" y="858099"/>
            <a:ext cx="261322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주제 선정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77895" y="1638300"/>
            <a:ext cx="11088952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-10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에스코어 드림 3 Light" pitchFamily="34" charset="0"/>
              </a:rPr>
              <a:t>기획</a:t>
            </a:r>
            <a:r>
              <a:rPr lang="en-US" sz="24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에스코어 드림 3 Light" pitchFamily="34" charset="0"/>
              </a:rPr>
              <a:t> </a:t>
            </a:r>
            <a:r>
              <a:rPr lang="en-US" sz="2400" kern="0" spc="-100" dirty="0" err="1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에스코어 드림 3 Light" pitchFamily="34" charset="0"/>
              </a:rPr>
              <a:t>의도</a:t>
            </a:r>
            <a:endParaRPr 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461" y="854991"/>
            <a:ext cx="1273360" cy="8469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01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514600" y="2963888"/>
            <a:ext cx="6775605" cy="6559922"/>
            <a:chOff x="9268198" y="2963888"/>
            <a:chExt cx="5465135" cy="6559922"/>
          </a:xfrm>
          <a:solidFill>
            <a:srgbClr val="3D4CAC"/>
          </a:solidFill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8198" y="2963888"/>
              <a:ext cx="5465135" cy="6559922"/>
            </a:xfrm>
            <a:prstGeom prst="rect">
              <a:avLst/>
            </a:prstGeom>
            <a:grpFill/>
          </p:spPr>
        </p:pic>
      </p:grpSp>
      <p:grpSp>
        <p:nvGrpSpPr>
          <p:cNvPr id="1003" name="그룹 1003"/>
          <p:cNvGrpSpPr/>
          <p:nvPr/>
        </p:nvGrpSpPr>
        <p:grpSpPr>
          <a:xfrm>
            <a:off x="9425363" y="2963888"/>
            <a:ext cx="6775605" cy="6559922"/>
            <a:chOff x="3672670" y="2963888"/>
            <a:chExt cx="5465135" cy="6559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2670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41441" y="5706835"/>
            <a:ext cx="1074028" cy="1074028"/>
            <a:chOff x="8665077" y="5706835"/>
            <a:chExt cx="1074028" cy="10740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5077" y="5706835"/>
              <a:ext cx="1074028" cy="107402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418210" y="5358655"/>
            <a:ext cx="5073175" cy="70907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200" dirty="0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마켓 산스 Bold" pitchFamily="34" charset="0"/>
              </a:rPr>
              <a:t>논문사이트 이용자</a:t>
            </a:r>
            <a:endParaRPr lang="en-US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28602" y="6362700"/>
            <a:ext cx="5452391" cy="1004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논문 작성</a:t>
            </a:r>
            <a:endParaRPr lang="en-US" altLang="ko-KR" sz="2800" kern="0" spc="-1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endParaRPr lang="en-US" altLang="ko-KR" sz="1000" kern="0" spc="-1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자료 조사</a:t>
            </a:r>
            <a:endParaRPr lang="en-US" altLang="ko-KR" sz="2800" kern="0" spc="-1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FC5482-80F1-41ED-B339-38A4D58118C8}"/>
              </a:ext>
            </a:extLst>
          </p:cNvPr>
          <p:cNvGrpSpPr/>
          <p:nvPr/>
        </p:nvGrpSpPr>
        <p:grpSpPr>
          <a:xfrm>
            <a:off x="5221101" y="3580821"/>
            <a:ext cx="1467392" cy="1467392"/>
            <a:chOff x="5647257" y="3751755"/>
            <a:chExt cx="1467392" cy="14673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647257" y="3751755"/>
              <a:ext cx="1467392" cy="1467392"/>
              <a:chOff x="5647257" y="3751755"/>
              <a:chExt cx="1467392" cy="146739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47257" y="3751755"/>
                <a:ext cx="1467392" cy="146739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995370" y="4099868"/>
              <a:ext cx="771165" cy="771165"/>
              <a:chOff x="5995370" y="4099868"/>
              <a:chExt cx="771165" cy="77116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95370" y="4099868"/>
                <a:ext cx="771165" cy="771165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7AAD54-9A97-431D-A8AC-0887762DC284}"/>
              </a:ext>
            </a:extLst>
          </p:cNvPr>
          <p:cNvGrpSpPr/>
          <p:nvPr/>
        </p:nvGrpSpPr>
        <p:grpSpPr>
          <a:xfrm>
            <a:off x="12079467" y="3561341"/>
            <a:ext cx="1467392" cy="1467392"/>
            <a:chOff x="11295641" y="3751755"/>
            <a:chExt cx="1467392" cy="146739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95641" y="3751755"/>
              <a:ext cx="1467392" cy="1467392"/>
              <a:chOff x="11295641" y="3751755"/>
              <a:chExt cx="1467392" cy="146739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95641" y="3751755"/>
                <a:ext cx="1467392" cy="146739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675406" y="4122212"/>
              <a:ext cx="765005" cy="726477"/>
              <a:chOff x="11675406" y="4122212"/>
              <a:chExt cx="765005" cy="72647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75406" y="4122212"/>
                <a:ext cx="765005" cy="726477"/>
              </a:xfrm>
              <a:prstGeom prst="rect">
                <a:avLst/>
              </a:prstGeom>
            </p:spPr>
          </p:pic>
        </p:grpSp>
      </p:grpSp>
      <p:sp>
        <p:nvSpPr>
          <p:cNvPr id="30" name="Object 27">
            <a:extLst>
              <a:ext uri="{FF2B5EF4-FFF2-40B4-BE49-F238E27FC236}">
                <a16:creationId xmlns:a16="http://schemas.microsoft.com/office/drawing/2014/main" id="{7BE61E7F-B2F4-4164-9CFC-7A143708C769}"/>
              </a:ext>
            </a:extLst>
          </p:cNvPr>
          <p:cNvSpPr txBox="1"/>
          <p:nvPr/>
        </p:nvSpPr>
        <p:spPr>
          <a:xfrm>
            <a:off x="3176206" y="8802606"/>
            <a:ext cx="5452391" cy="4856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>
                <a:solidFill>
                  <a:srgbClr val="FFFF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근거 자료 조사</a:t>
            </a:r>
            <a:endParaRPr lang="en-US" altLang="ko-KR" sz="2800" kern="0" spc="-100" dirty="0">
              <a:solidFill>
                <a:srgbClr val="FFFF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EBD3F6FB-EA3A-4F51-AAEE-BEBA18F57A7A}"/>
              </a:ext>
            </a:extLst>
          </p:cNvPr>
          <p:cNvSpPr txBox="1"/>
          <p:nvPr/>
        </p:nvSpPr>
        <p:spPr>
          <a:xfrm>
            <a:off x="10086968" y="6119740"/>
            <a:ext cx="5452391" cy="5553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본문에만 존재</a:t>
            </a:r>
            <a:endParaRPr lang="en-US" altLang="ko-KR" sz="2800" kern="0" spc="-1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71A1CEB-BCCA-4D82-A1C3-0A6C20095B49}"/>
              </a:ext>
            </a:extLst>
          </p:cNvPr>
          <p:cNvSpPr/>
          <p:nvPr/>
        </p:nvSpPr>
        <p:spPr>
          <a:xfrm>
            <a:off x="9102107" y="5973310"/>
            <a:ext cx="558878" cy="557049"/>
          </a:xfrm>
          <a:prstGeom prst="rightArrow">
            <a:avLst>
              <a:gd name="adj1" fmla="val 42460"/>
              <a:gd name="adj2" fmla="val 57729"/>
            </a:avLst>
          </a:prstGeom>
          <a:solidFill>
            <a:srgbClr val="334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ADBBA2E5-894D-4F45-A8D6-CCCEC2376811}"/>
              </a:ext>
            </a:extLst>
          </p:cNvPr>
          <p:cNvSpPr txBox="1"/>
          <p:nvPr/>
        </p:nvSpPr>
        <p:spPr>
          <a:xfrm>
            <a:off x="10276576" y="5402862"/>
            <a:ext cx="5073175" cy="66487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200" dirty="0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마켓 산스 Bold" pitchFamily="34" charset="0"/>
              </a:rPr>
              <a:t>참고문헌 목록 </a:t>
            </a:r>
            <a:r>
              <a:rPr lang="ko-KR" altLang="en-US" sz="3200" kern="0" spc="-200" dirty="0" err="1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마켓 산스 Bold" pitchFamily="34" charset="0"/>
              </a:rPr>
              <a:t>미제공</a:t>
            </a:r>
            <a:endParaRPr lang="en-US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3" name="Object 27">
            <a:extLst>
              <a:ext uri="{FF2B5EF4-FFF2-40B4-BE49-F238E27FC236}">
                <a16:creationId xmlns:a16="http://schemas.microsoft.com/office/drawing/2014/main" id="{E6BCF925-3056-4939-AB47-4E3023516036}"/>
              </a:ext>
            </a:extLst>
          </p:cNvPr>
          <p:cNvSpPr txBox="1"/>
          <p:nvPr/>
        </p:nvSpPr>
        <p:spPr>
          <a:xfrm>
            <a:off x="10086968" y="7689178"/>
            <a:ext cx="5452391" cy="1004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하이퍼링크 미제공</a:t>
            </a:r>
            <a:endParaRPr lang="en-US" altLang="ko-KR" sz="2800" kern="0" spc="-1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Object 15">
            <a:extLst>
              <a:ext uri="{FF2B5EF4-FFF2-40B4-BE49-F238E27FC236}">
                <a16:creationId xmlns:a16="http://schemas.microsoft.com/office/drawing/2014/main" id="{531D8342-D715-40E9-8FB1-31EE4178EB65}"/>
              </a:ext>
            </a:extLst>
          </p:cNvPr>
          <p:cNvSpPr txBox="1"/>
          <p:nvPr/>
        </p:nvSpPr>
        <p:spPr>
          <a:xfrm>
            <a:off x="10276576" y="6972300"/>
            <a:ext cx="5073175" cy="66487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3200" kern="0" spc="-200" dirty="0">
                <a:solidFill>
                  <a:srgbClr val="FFFFF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마켓 산스 Bold" pitchFamily="34" charset="0"/>
              </a:rPr>
              <a:t>참고문헌 목록 제공</a:t>
            </a:r>
            <a:endParaRPr lang="en-US" sz="24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Object 27">
            <a:extLst>
              <a:ext uri="{FF2B5EF4-FFF2-40B4-BE49-F238E27FC236}">
                <a16:creationId xmlns:a16="http://schemas.microsoft.com/office/drawing/2014/main" id="{11D9A968-32AB-47B3-84EA-52520F4E270B}"/>
              </a:ext>
            </a:extLst>
          </p:cNvPr>
          <p:cNvSpPr txBox="1"/>
          <p:nvPr/>
        </p:nvSpPr>
        <p:spPr>
          <a:xfrm>
            <a:off x="10083339" y="8737972"/>
            <a:ext cx="5452391" cy="4856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>
                <a:solidFill>
                  <a:srgbClr val="FFFF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추가적 검색 필요</a:t>
            </a:r>
            <a:endParaRPr lang="en-US" altLang="ko-KR" sz="2800" kern="0" spc="-100" dirty="0">
              <a:solidFill>
                <a:srgbClr val="FFFF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275F52A-69CF-4971-98AB-D9C59CCF06C5}"/>
              </a:ext>
            </a:extLst>
          </p:cNvPr>
          <p:cNvGrpSpPr/>
          <p:nvPr/>
        </p:nvGrpSpPr>
        <p:grpSpPr>
          <a:xfrm>
            <a:off x="2362200" y="2324100"/>
            <a:ext cx="6959405" cy="7316083"/>
            <a:chOff x="5334327" y="2324100"/>
            <a:chExt cx="6959405" cy="731608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5EF89D-74B5-4141-9B17-6205E6851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327" y="2324100"/>
              <a:ext cx="6959405" cy="6559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792B05-1105-4CC7-978A-206C327B5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584" y="3314700"/>
              <a:ext cx="5315692" cy="63254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91A64B-075C-499A-9341-5C11C6E27A06}"/>
              </a:ext>
            </a:extLst>
          </p:cNvPr>
          <p:cNvGrpSpPr/>
          <p:nvPr/>
        </p:nvGrpSpPr>
        <p:grpSpPr>
          <a:xfrm>
            <a:off x="392910" y="2299921"/>
            <a:ext cx="9823749" cy="6571401"/>
            <a:chOff x="392910" y="2299921"/>
            <a:chExt cx="9823749" cy="6571401"/>
          </a:xfrm>
        </p:grpSpPr>
        <p:pic>
          <p:nvPicPr>
            <p:cNvPr id="34" name="그림 12">
              <a:extLst>
                <a:ext uri="{FF2B5EF4-FFF2-40B4-BE49-F238E27FC236}">
                  <a16:creationId xmlns:a16="http://schemas.microsoft.com/office/drawing/2014/main" id="{26422D20-F40E-4613-AD97-48C953EEB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910" y="2299921"/>
              <a:ext cx="8286120" cy="6079531"/>
            </a:xfrm>
            <a:prstGeom prst="rect">
              <a:avLst/>
            </a:prstGeom>
          </p:spPr>
        </p:pic>
        <p:pic>
          <p:nvPicPr>
            <p:cNvPr id="35" name="그림 15">
              <a:extLst>
                <a:ext uri="{FF2B5EF4-FFF2-40B4-BE49-F238E27FC236}">
                  <a16:creationId xmlns:a16="http://schemas.microsoft.com/office/drawing/2014/main" id="{743E4F2D-C136-455F-98C5-6746DBBB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534" y="2545856"/>
              <a:ext cx="8299162" cy="6079531"/>
            </a:xfrm>
            <a:prstGeom prst="rect">
              <a:avLst/>
            </a:prstGeom>
          </p:spPr>
        </p:pic>
        <p:pic>
          <p:nvPicPr>
            <p:cNvPr id="36" name="그림 18">
              <a:extLst>
                <a:ext uri="{FF2B5EF4-FFF2-40B4-BE49-F238E27FC236}">
                  <a16:creationId xmlns:a16="http://schemas.microsoft.com/office/drawing/2014/main" id="{DB3CF6F5-5528-45C9-AEE3-F555441C0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8638" y="2791791"/>
              <a:ext cx="8506691" cy="6079531"/>
            </a:xfrm>
            <a:prstGeom prst="rect">
              <a:avLst/>
            </a:prstGeom>
          </p:spPr>
        </p:pic>
        <p:pic>
          <p:nvPicPr>
            <p:cNvPr id="37" name="그림 21">
              <a:extLst>
                <a:ext uri="{FF2B5EF4-FFF2-40B4-BE49-F238E27FC236}">
                  <a16:creationId xmlns:a16="http://schemas.microsoft.com/office/drawing/2014/main" id="{D28D8A97-3607-4D12-A722-15E672BC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4539" y="3033266"/>
              <a:ext cx="8642120" cy="5779662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02C51832-DFAB-4F68-958F-E745F396AB9F}"/>
              </a:ext>
            </a:extLst>
          </p:cNvPr>
          <p:cNvGrpSpPr/>
          <p:nvPr/>
        </p:nvGrpSpPr>
        <p:grpSpPr>
          <a:xfrm>
            <a:off x="10363200" y="2483984"/>
            <a:ext cx="6775605" cy="6559922"/>
            <a:chOff x="3672670" y="2963888"/>
            <a:chExt cx="5465135" cy="6559922"/>
          </a:xfrm>
        </p:grpSpPr>
        <p:pic>
          <p:nvPicPr>
            <p:cNvPr id="32" name="Object 12">
              <a:extLst>
                <a:ext uri="{FF2B5EF4-FFF2-40B4-BE49-F238E27FC236}">
                  <a16:creationId xmlns:a16="http://schemas.microsoft.com/office/drawing/2014/main" id="{28EE1642-534B-47F8-93A3-CB07F3A3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2670" y="2963888"/>
              <a:ext cx="5465135" cy="655992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568371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주제 선정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85461" y="854991"/>
            <a:ext cx="1273360" cy="8469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01</a:t>
            </a:r>
            <a:endParaRPr lang="en-US" dirty="0"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467CCC57-186C-4FE1-B360-0C86B7C6120D}"/>
              </a:ext>
            </a:extLst>
          </p:cNvPr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5E557030-2CF8-4368-89CE-9EDCF5A3B832}"/>
              </a:ext>
            </a:extLst>
          </p:cNvPr>
          <p:cNvSpPr txBox="1"/>
          <p:nvPr/>
        </p:nvSpPr>
        <p:spPr>
          <a:xfrm>
            <a:off x="2577895" y="1638300"/>
            <a:ext cx="11088952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kern="0" spc="-100" dirty="0">
                <a:solidFill>
                  <a:srgbClr val="00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에스코어 드림 3 Light" pitchFamily="34" charset="0"/>
              </a:rPr>
              <a:t>시장 분석</a:t>
            </a:r>
            <a:endParaRPr 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5474AC-224A-4C45-9F7F-6129531177C1}"/>
              </a:ext>
            </a:extLst>
          </p:cNvPr>
          <p:cNvSpPr txBox="1"/>
          <p:nvPr/>
        </p:nvSpPr>
        <p:spPr>
          <a:xfrm>
            <a:off x="11503102" y="3542342"/>
            <a:ext cx="4495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하이퍼링크를 제공하는 경우</a:t>
            </a:r>
            <a:endParaRPr lang="en-US" altLang="ko-KR" sz="2800" kern="0" spc="-1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1BB4646D-E3FF-425C-A93C-3FF5CDC6205F}"/>
              </a:ext>
            </a:extLst>
          </p:cNvPr>
          <p:cNvSpPr txBox="1"/>
          <p:nvPr/>
        </p:nvSpPr>
        <p:spPr>
          <a:xfrm>
            <a:off x="10940651" y="7308333"/>
            <a:ext cx="5452391" cy="48561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kern="0" spc="-100" dirty="0">
                <a:solidFill>
                  <a:srgbClr val="FFFF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논문간의 관계파악 어려움</a:t>
            </a:r>
            <a:endParaRPr lang="en-US" altLang="ko-KR" sz="2800" kern="0" spc="-100" dirty="0">
              <a:solidFill>
                <a:srgbClr val="FFFF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5D1D98-852A-4911-A831-1D1D17CA1333}"/>
              </a:ext>
            </a:extLst>
          </p:cNvPr>
          <p:cNvSpPr txBox="1"/>
          <p:nvPr/>
        </p:nvSpPr>
        <p:spPr>
          <a:xfrm>
            <a:off x="10940651" y="5447681"/>
            <a:ext cx="56175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kern="0" spc="-1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논문을 참조할 수록 많은 팝업 생성</a:t>
            </a:r>
            <a:endParaRPr lang="en-US" altLang="ko-KR" sz="2800" kern="0" spc="-1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568371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주제 선정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85461" y="854991"/>
            <a:ext cx="1273360" cy="8469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01</a:t>
            </a:r>
            <a:endParaRPr lang="en-US" dirty="0"/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467CCC57-186C-4FE1-B360-0C86B7C6120D}"/>
              </a:ext>
            </a:extLst>
          </p:cNvPr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5E557030-2CF8-4368-89CE-9EDCF5A3B832}"/>
              </a:ext>
            </a:extLst>
          </p:cNvPr>
          <p:cNvSpPr txBox="1"/>
          <p:nvPr/>
        </p:nvSpPr>
        <p:spPr>
          <a:xfrm>
            <a:off x="2577895" y="1638300"/>
            <a:ext cx="11088952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요약</a:t>
            </a:r>
            <a:endParaRPr lang="en-US" sz="2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0" name="Object 27">
            <a:extLst>
              <a:ext uri="{FF2B5EF4-FFF2-40B4-BE49-F238E27FC236}">
                <a16:creationId xmlns:a16="http://schemas.microsoft.com/office/drawing/2014/main" id="{BA58CC50-47B8-4704-8ACD-6DBD3FC7C180}"/>
              </a:ext>
            </a:extLst>
          </p:cNvPr>
          <p:cNvSpPr txBox="1"/>
          <p:nvPr/>
        </p:nvSpPr>
        <p:spPr>
          <a:xfrm>
            <a:off x="5396175" y="2126420"/>
            <a:ext cx="5452391" cy="100496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참고 문헌 목록</a:t>
            </a:r>
            <a:endParaRPr lang="en-US" altLang="ko-KR" sz="2800" kern="0" spc="-1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하이퍼링크</a:t>
            </a:r>
            <a:endParaRPr lang="en-US" altLang="ko-KR" sz="2800" kern="0" spc="-100" dirty="0">
              <a:solidFill>
                <a:srgbClr val="FFFFF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9EB76-5B6B-4075-BCEE-10447A669734}"/>
              </a:ext>
            </a:extLst>
          </p:cNvPr>
          <p:cNvSpPr txBox="1"/>
          <p:nvPr/>
        </p:nvSpPr>
        <p:spPr>
          <a:xfrm>
            <a:off x="4102215" y="2851904"/>
            <a:ext cx="9423630" cy="584775"/>
          </a:xfrm>
          <a:prstGeom prst="rect">
            <a:avLst/>
          </a:prstGeom>
          <a:solidFill>
            <a:srgbClr val="3D4C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kern="0" spc="0" dirty="0">
                <a:solidFill>
                  <a:schemeClr val="bg1"/>
                </a:solidFill>
                <a:effectLst/>
                <a:latin typeface="한컴바탕"/>
                <a:ea typeface="G마켓 산스 Light" panose="02000000000000000000"/>
              </a:rPr>
              <a:t>참고논문 목록과 하이퍼링크 기능을 제공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90F878-3BA6-4821-9F57-34FEC7BCF19C}"/>
              </a:ext>
            </a:extLst>
          </p:cNvPr>
          <p:cNvSpPr txBox="1"/>
          <p:nvPr/>
        </p:nvSpPr>
        <p:spPr>
          <a:xfrm>
            <a:off x="4084072" y="4497099"/>
            <a:ext cx="9423630" cy="584775"/>
          </a:xfrm>
          <a:prstGeom prst="rect">
            <a:avLst/>
          </a:prstGeom>
          <a:solidFill>
            <a:srgbClr val="3D4C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kern="0" spc="0" dirty="0">
                <a:solidFill>
                  <a:schemeClr val="bg1"/>
                </a:solidFill>
                <a:effectLst/>
                <a:latin typeface="한컴바탕"/>
                <a:ea typeface="G마켓 산스 Light" panose="02000000000000000000"/>
              </a:rPr>
              <a:t>하이퍼링크 기능이 하나의 페이지에서만 작동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C63296-A816-4B08-A001-780D423357C3}"/>
              </a:ext>
            </a:extLst>
          </p:cNvPr>
          <p:cNvSpPr txBox="1"/>
          <p:nvPr/>
        </p:nvSpPr>
        <p:spPr>
          <a:xfrm>
            <a:off x="4084072" y="6142294"/>
            <a:ext cx="9423630" cy="584775"/>
          </a:xfrm>
          <a:prstGeom prst="rect">
            <a:avLst/>
          </a:prstGeom>
          <a:solidFill>
            <a:srgbClr val="3D4C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kern="0" spc="0" dirty="0">
                <a:solidFill>
                  <a:schemeClr val="bg1"/>
                </a:solidFill>
                <a:effectLst/>
                <a:latin typeface="한컴바탕"/>
                <a:ea typeface="G마켓 산스 Light" panose="02000000000000000000"/>
              </a:rPr>
              <a:t>상단 배너에 디렉토리 경로를  표시</a:t>
            </a:r>
            <a:endParaRPr lang="en-US" altLang="ko-KR" sz="3200" kern="0" dirty="0">
              <a:solidFill>
                <a:schemeClr val="bg1"/>
              </a:solidFill>
              <a:latin typeface="한컴바탕"/>
              <a:ea typeface="G마켓 산스 Light" panose="0200000000000000000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E19E9E-3F37-48D1-B9E8-EFDEFD083182}"/>
              </a:ext>
            </a:extLst>
          </p:cNvPr>
          <p:cNvSpPr txBox="1"/>
          <p:nvPr/>
        </p:nvSpPr>
        <p:spPr>
          <a:xfrm>
            <a:off x="4116729" y="7834583"/>
            <a:ext cx="9423630" cy="584775"/>
          </a:xfrm>
          <a:prstGeom prst="rect">
            <a:avLst/>
          </a:prstGeom>
          <a:solidFill>
            <a:srgbClr val="3D4CAC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kern="0" spc="0" dirty="0">
                <a:solidFill>
                  <a:schemeClr val="bg1"/>
                </a:solidFill>
                <a:effectLst/>
                <a:latin typeface="한컴바탕"/>
                <a:ea typeface="G마켓 산스 Light" panose="02000000000000000000"/>
              </a:rPr>
              <a:t>논문들의 관계를 이미지 맵으로 표현</a:t>
            </a:r>
          </a:p>
        </p:txBody>
      </p:sp>
    </p:spTree>
    <p:extLst>
      <p:ext uri="{BB962C8B-B14F-4D97-AF65-F5344CB8AC3E}">
        <p14:creationId xmlns:p14="http://schemas.microsoft.com/office/powerpoint/2010/main" val="251068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087267" y="3030473"/>
            <a:ext cx="10827709" cy="17003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300" kern="0" spc="-6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개발 과정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087267" y="1157143"/>
            <a:ext cx="1969196" cy="107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700" kern="0" spc="400" dirty="0">
                <a:solidFill>
                  <a:srgbClr val="3343A8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417EB709-2111-42D5-ABE5-1F883466FA5D}"/>
              </a:ext>
            </a:extLst>
          </p:cNvPr>
          <p:cNvSpPr txBox="1"/>
          <p:nvPr/>
        </p:nvSpPr>
        <p:spPr>
          <a:xfrm rot="5400000">
            <a:off x="-4468325" y="4906536"/>
            <a:ext cx="9476190" cy="47392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300" kern="0" spc="1900" dirty="0">
                <a:solidFill>
                  <a:srgbClr val="FFFFFF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8371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500" kern="0" spc="-300" dirty="0">
                <a:solidFill>
                  <a:srgbClr val="00000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 지식과 추가 기술 조사</a:t>
            </a:r>
            <a:endParaRPr lang="en-US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5461" y="857714"/>
            <a:ext cx="1273360" cy="83333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EDA39C68-BD33-434F-8962-683EED2366A0}"/>
              </a:ext>
            </a:extLst>
          </p:cNvPr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0763E9-FC0D-48EA-B0BF-082D352604A7}"/>
              </a:ext>
            </a:extLst>
          </p:cNvPr>
          <p:cNvGrpSpPr/>
          <p:nvPr/>
        </p:nvGrpSpPr>
        <p:grpSpPr>
          <a:xfrm>
            <a:off x="2568371" y="2705099"/>
            <a:ext cx="4807577" cy="6972395"/>
            <a:chOff x="2568371" y="2705099"/>
            <a:chExt cx="4807577" cy="69723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52800" y="3163410"/>
              <a:ext cx="3187406" cy="1599089"/>
              <a:chOff x="2097556" y="2836587"/>
              <a:chExt cx="3630214" cy="220767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97556" y="2836587"/>
                <a:ext cx="3630214" cy="22076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86259" y="5410234"/>
              <a:ext cx="2971800" cy="1407671"/>
              <a:chOff x="7114078" y="2742857"/>
              <a:chExt cx="3914421" cy="239513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14078" y="2742857"/>
                <a:ext cx="3914421" cy="2395136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4482550-9F42-40F5-8FB7-FCBFD80E44D2}"/>
                </a:ext>
              </a:extLst>
            </p:cNvPr>
            <p:cNvSpPr/>
            <p:nvPr/>
          </p:nvSpPr>
          <p:spPr>
            <a:xfrm>
              <a:off x="2568371" y="2705099"/>
              <a:ext cx="4807577" cy="697239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2E00D464-FB8E-450F-A370-2A786627772C}"/>
                </a:ext>
              </a:extLst>
            </p:cNvPr>
            <p:cNvGrpSpPr/>
            <p:nvPr/>
          </p:nvGrpSpPr>
          <p:grpSpPr>
            <a:xfrm>
              <a:off x="3352800" y="7561163"/>
              <a:ext cx="3339806" cy="1129925"/>
              <a:chOff x="12237421" y="5643836"/>
              <a:chExt cx="4357319" cy="1815725"/>
            </a:xfrm>
          </p:grpSpPr>
          <p:pic>
            <p:nvPicPr>
              <p:cNvPr id="27" name="Object 18">
                <a:extLst>
                  <a:ext uri="{FF2B5EF4-FFF2-40B4-BE49-F238E27FC236}">
                    <a16:creationId xmlns:a16="http://schemas.microsoft.com/office/drawing/2014/main" id="{85855CEB-7CE7-420D-A0D5-6B48FF3D4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37421" y="5643836"/>
                <a:ext cx="4357319" cy="1815725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978434-AE2D-4A52-9516-08285AAB5E32}"/>
              </a:ext>
            </a:extLst>
          </p:cNvPr>
          <p:cNvGrpSpPr/>
          <p:nvPr/>
        </p:nvGrpSpPr>
        <p:grpSpPr>
          <a:xfrm>
            <a:off x="11037947" y="2705099"/>
            <a:ext cx="5257800" cy="6972395"/>
            <a:chOff x="11037947" y="2705099"/>
            <a:chExt cx="5257800" cy="697239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B7921E9-33DF-46D7-A97F-A504590FA4CC}"/>
                </a:ext>
              </a:extLst>
            </p:cNvPr>
            <p:cNvSpPr/>
            <p:nvPr/>
          </p:nvSpPr>
          <p:spPr>
            <a:xfrm>
              <a:off x="11037947" y="2705099"/>
              <a:ext cx="5257800" cy="69723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95BC74C-FBCA-4205-A519-BB63931A8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2374" y="3163410"/>
              <a:ext cx="1628945" cy="139138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1FF103C-EC03-4E1F-AD60-3E6A4FF9B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8055" y="7043427"/>
              <a:ext cx="2151055" cy="216539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7475887-A811-44EE-80AA-B2C1EB3A2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1180" y="5123653"/>
              <a:ext cx="4244807" cy="1618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8371" y="858099"/>
            <a:ext cx="12491319" cy="89188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500" kern="0" spc="-300" dirty="0">
                <a:solidFill>
                  <a:srgbClr val="000000"/>
                </a:solidFill>
                <a:latin typeface="G마켓 산스 Bold" pitchFamily="34" charset="0"/>
                <a:cs typeface="G마켓 산스 Bold" pitchFamily="34" charset="0"/>
              </a:rPr>
              <a:t>개발 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77895" y="1679236"/>
            <a:ext cx="11088952" cy="39839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 err="1">
                <a:solidFill>
                  <a:srgbClr val="000000"/>
                </a:solidFill>
                <a:latin typeface="G마켓 산스 Medium" panose="02000000000000000000" pitchFamily="50" charset="-127"/>
                <a:cs typeface="에스코어 드림 3 Light" pitchFamily="34" charset="0"/>
              </a:rPr>
              <a:t>유스케이스</a:t>
            </a:r>
            <a:endParaRPr lang="en-US" sz="2000" kern="0" spc="-100" dirty="0">
              <a:solidFill>
                <a:srgbClr val="000000"/>
              </a:solidFill>
              <a:latin typeface="G마켓 산스 Medium" panose="02000000000000000000" pitchFamily="50" charset="-127"/>
              <a:cs typeface="에스코어 드림 3 Light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461" y="822916"/>
            <a:ext cx="1273360" cy="89132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400" kern="0" spc="300" dirty="0">
                <a:solidFill>
                  <a:srgbClr val="FFFFFF"/>
                </a:solidFill>
                <a:latin typeface="G마켓 산스 Light" panose="02000000000000000000" pitchFamily="50" charset="-127"/>
                <a:cs typeface="Bebas" pitchFamily="34" charset="0"/>
              </a:rPr>
              <a:t>02</a:t>
            </a:r>
            <a:endParaRPr lang="en-US"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B1261EAA-2CBA-4767-9583-5DC0874D9ADC}"/>
              </a:ext>
            </a:extLst>
          </p:cNvPr>
          <p:cNvSpPr txBox="1"/>
          <p:nvPr/>
        </p:nvSpPr>
        <p:spPr>
          <a:xfrm>
            <a:off x="13666847" y="206669"/>
            <a:ext cx="4514286" cy="30029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kern="0" spc="1000" dirty="0">
                <a:solidFill>
                  <a:srgbClr val="3343A8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cs typeface="Bebas" pitchFamily="34" charset="0"/>
              </a:rPr>
              <a:t>NEW 창가팀</a:t>
            </a:r>
            <a:endParaRPr lang="en-US" sz="24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52BA00-36FF-4325-8F3E-16DAC0BED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47900"/>
            <a:ext cx="8811855" cy="73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14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4186</TotalTime>
  <Words>634</Words>
  <Application>Microsoft Office PowerPoint</Application>
  <PresentationFormat>Custom</PresentationFormat>
  <Paragraphs>223</Paragraphs>
  <Slides>27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G마켓 산스 Light</vt:lpstr>
      <vt:lpstr>한컴바탕</vt:lpstr>
      <vt:lpstr>맑은 고딕</vt:lpstr>
      <vt:lpstr>G마켓 산스 Medium</vt:lpstr>
      <vt:lpstr>Arial</vt:lpstr>
      <vt:lpstr>G마켓 산스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smhrd</cp:lastModifiedBy>
  <cp:revision>39</cp:revision>
  <dcterms:created xsi:type="dcterms:W3CDTF">2021-07-16T11:55:50Z</dcterms:created>
  <dcterms:modified xsi:type="dcterms:W3CDTF">2021-07-19T05:15:01Z</dcterms:modified>
</cp:coreProperties>
</file>